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46" r:id="rId2"/>
    <p:sldId id="419" r:id="rId3"/>
    <p:sldId id="420" r:id="rId4"/>
    <p:sldId id="393" r:id="rId5"/>
    <p:sldId id="1374" r:id="rId6"/>
    <p:sldId id="2147480455" r:id="rId7"/>
    <p:sldId id="1341" r:id="rId8"/>
    <p:sldId id="2147474025" r:id="rId9"/>
    <p:sldId id="1343" r:id="rId10"/>
    <p:sldId id="2147480456" r:id="rId11"/>
    <p:sldId id="1181" r:id="rId12"/>
    <p:sldId id="2147473148" r:id="rId13"/>
    <p:sldId id="932" r:id="rId14"/>
    <p:sldId id="933" r:id="rId15"/>
    <p:sldId id="2147480454" r:id="rId16"/>
    <p:sldId id="926" r:id="rId17"/>
    <p:sldId id="2147473160" r:id="rId18"/>
    <p:sldId id="1271" r:id="rId19"/>
    <p:sldId id="1272" r:id="rId20"/>
    <p:sldId id="1273" r:id="rId21"/>
    <p:sldId id="11938" r:id="rId22"/>
    <p:sldId id="11962" r:id="rId23"/>
    <p:sldId id="11941" r:id="rId24"/>
    <p:sldId id="2147472768" r:id="rId25"/>
    <p:sldId id="2147472895" r:id="rId26"/>
    <p:sldId id="2147472896" r:id="rId27"/>
    <p:sldId id="2147472897" r:id="rId28"/>
    <p:sldId id="2147472898" r:id="rId29"/>
    <p:sldId id="2147472899" r:id="rId30"/>
    <p:sldId id="2147474023" r:id="rId31"/>
    <p:sldId id="2147480457" r:id="rId32"/>
    <p:sldId id="1221" r:id="rId33"/>
    <p:sldId id="11996" r:id="rId34"/>
    <p:sldId id="2147472748" r:id="rId35"/>
    <p:sldId id="2147472873" r:id="rId36"/>
    <p:sldId id="2147472875" r:id="rId37"/>
    <p:sldId id="2147480458" r:id="rId38"/>
    <p:sldId id="2147472757" r:id="rId39"/>
    <p:sldId id="2147472758" r:id="rId40"/>
    <p:sldId id="2147472759" r:id="rId41"/>
    <p:sldId id="2147480459" r:id="rId42"/>
    <p:sldId id="2147472749" r:id="rId43"/>
    <p:sldId id="2147472750" r:id="rId44"/>
    <p:sldId id="415" r:id="rId45"/>
  </p:sldIdLst>
  <p:sldSz cx="12192000" cy="6858000"/>
  <p:notesSz cx="6735763" cy="9866313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749" userDrawn="1">
          <p15:clr>
            <a:srgbClr val="A4A3A4"/>
          </p15:clr>
        </p15:guide>
        <p15:guide id="2" pos="483" userDrawn="1">
          <p15:clr>
            <a:srgbClr val="5ACBF0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8C74E9-55AC-7C6C-1FD7-4A4CDE56B63C}" name="Heß, Carolin" initials="HC" userId="S::carolin.hess@bbh-online.de::dcc2c755-e18a-4a56-b583-7778e32a16d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ß, Carolin" initials="HC" lastIdx="3" clrIdx="0">
    <p:extLst>
      <p:ext uri="{19B8F6BF-5375-455C-9EA6-DF929625EA0E}">
        <p15:presenceInfo xmlns:p15="http://schemas.microsoft.com/office/powerpoint/2012/main" userId="S::carolin.hess@bbh-online.de::dcc2c755-e18a-4a56-b583-7778e32a16d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807" autoAdjust="0"/>
  </p:normalViewPr>
  <p:slideViewPr>
    <p:cSldViewPr snapToObjects="1" showGuides="1">
      <p:cViewPr varScale="1">
        <p:scale>
          <a:sx n="108" d="100"/>
          <a:sy n="108" d="100"/>
        </p:scale>
        <p:origin x="576" y="102"/>
      </p:cViewPr>
      <p:guideLst>
        <p:guide pos="3749"/>
        <p:guide pos="483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75" d="100"/>
          <a:sy n="75" d="100"/>
        </p:scale>
        <p:origin x="306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66AD57-4074-4849-A708-9BE1BD59A4CE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FEB1EC6D-2EDA-4E92-8BE4-210684EDE69D}">
      <dgm:prSet phldrT="[Text]"/>
      <dgm:spPr/>
      <dgm:t>
        <a:bodyPr/>
        <a:lstStyle/>
        <a:p>
          <a:r>
            <a:rPr lang="de-DE" dirty="0"/>
            <a:t>Netzanschlussbegehren (des AB)</a:t>
          </a:r>
        </a:p>
      </dgm:t>
    </dgm:pt>
    <dgm:pt modelId="{29E33D5D-D910-49F8-AB9F-679060D155D9}" type="parTrans" cxnId="{CFD4A517-6E22-4018-A7DB-E9469FC1F91C}">
      <dgm:prSet/>
      <dgm:spPr/>
      <dgm:t>
        <a:bodyPr/>
        <a:lstStyle/>
        <a:p>
          <a:endParaRPr lang="de-DE"/>
        </a:p>
      </dgm:t>
    </dgm:pt>
    <dgm:pt modelId="{0E9F44E9-22FC-43E0-8D7E-58B184D7FF0E}" type="sibTrans" cxnId="{CFD4A517-6E22-4018-A7DB-E9469FC1F91C}">
      <dgm:prSet/>
      <dgm:spPr/>
      <dgm:t>
        <a:bodyPr/>
        <a:lstStyle/>
        <a:p>
          <a:endParaRPr lang="de-DE"/>
        </a:p>
      </dgm:t>
    </dgm:pt>
    <dgm:pt modelId="{D925C29A-9ECA-478C-BA40-403A4B4B147D}">
      <dgm:prSet phldrT="[Text]"/>
      <dgm:spPr/>
      <dgm:t>
        <a:bodyPr/>
        <a:lstStyle/>
        <a:p>
          <a:r>
            <a:rPr lang="de-DE" dirty="0"/>
            <a:t>Erstes Informationsschreiben (des NB)</a:t>
          </a:r>
        </a:p>
      </dgm:t>
    </dgm:pt>
    <dgm:pt modelId="{6B134AEE-6576-4018-915D-BEAA3E928B5C}" type="parTrans" cxnId="{B34ED710-6AAA-4922-83BE-FBFEC5A70896}">
      <dgm:prSet/>
      <dgm:spPr/>
      <dgm:t>
        <a:bodyPr/>
        <a:lstStyle/>
        <a:p>
          <a:endParaRPr lang="de-DE"/>
        </a:p>
      </dgm:t>
    </dgm:pt>
    <dgm:pt modelId="{816383D8-3928-4035-9094-1BF5B31A15BF}" type="sibTrans" cxnId="{B34ED710-6AAA-4922-83BE-FBFEC5A70896}">
      <dgm:prSet/>
      <dgm:spPr/>
      <dgm:t>
        <a:bodyPr/>
        <a:lstStyle/>
        <a:p>
          <a:endParaRPr lang="de-DE"/>
        </a:p>
      </dgm:t>
    </dgm:pt>
    <dgm:pt modelId="{13235BE0-1366-4877-BE7E-A016B80D1EEE}">
      <dgm:prSet phldrT="[Text]"/>
      <dgm:spPr/>
      <dgm:t>
        <a:bodyPr/>
        <a:lstStyle/>
        <a:p>
          <a:r>
            <a:rPr lang="de-DE" dirty="0"/>
            <a:t>Ggf. Reaktion des AB </a:t>
          </a:r>
        </a:p>
      </dgm:t>
    </dgm:pt>
    <dgm:pt modelId="{A9DB0AAF-27C1-4CEB-BAA6-0C086B1E21D3}" type="parTrans" cxnId="{EDFACA6E-6E18-4F22-ACB3-F6342C94F61B}">
      <dgm:prSet/>
      <dgm:spPr/>
      <dgm:t>
        <a:bodyPr/>
        <a:lstStyle/>
        <a:p>
          <a:endParaRPr lang="de-DE"/>
        </a:p>
      </dgm:t>
    </dgm:pt>
    <dgm:pt modelId="{0B874594-3A37-4A3D-874A-F3A825E7D511}" type="sibTrans" cxnId="{EDFACA6E-6E18-4F22-ACB3-F6342C94F61B}">
      <dgm:prSet/>
      <dgm:spPr/>
      <dgm:t>
        <a:bodyPr/>
        <a:lstStyle/>
        <a:p>
          <a:endParaRPr lang="de-DE"/>
        </a:p>
      </dgm:t>
    </dgm:pt>
    <dgm:pt modelId="{2DDDFDD1-842F-4F07-8D84-5E2A5B36B982}">
      <dgm:prSet phldrT="[Text]"/>
      <dgm:spPr/>
      <dgm:t>
        <a:bodyPr/>
        <a:lstStyle/>
        <a:p>
          <a:r>
            <a:rPr lang="de-DE" dirty="0"/>
            <a:t>Zweites Informationsschreiben (des NB)</a:t>
          </a:r>
        </a:p>
      </dgm:t>
    </dgm:pt>
    <dgm:pt modelId="{0D4E0C95-9A02-4B5B-8553-2FFDFF5A2D6E}" type="parTrans" cxnId="{58DCFD4C-A709-477F-B40D-2845E96ED47A}">
      <dgm:prSet/>
      <dgm:spPr/>
      <dgm:t>
        <a:bodyPr/>
        <a:lstStyle/>
        <a:p>
          <a:endParaRPr lang="de-DE"/>
        </a:p>
      </dgm:t>
    </dgm:pt>
    <dgm:pt modelId="{0EF9D367-4049-478E-B9CE-5D70DA791AB5}" type="sibTrans" cxnId="{58DCFD4C-A709-477F-B40D-2845E96ED47A}">
      <dgm:prSet/>
      <dgm:spPr/>
      <dgm:t>
        <a:bodyPr/>
        <a:lstStyle/>
        <a:p>
          <a:endParaRPr lang="de-DE"/>
        </a:p>
      </dgm:t>
    </dgm:pt>
    <dgm:pt modelId="{B3980FEA-0E5C-4052-AACE-02379B957D64}" type="pres">
      <dgm:prSet presAssocID="{E566AD57-4074-4849-A708-9BE1BD59A4CE}" presName="diagram" presStyleCnt="0">
        <dgm:presLayoutVars>
          <dgm:dir/>
          <dgm:resizeHandles val="exact"/>
        </dgm:presLayoutVars>
      </dgm:prSet>
      <dgm:spPr/>
    </dgm:pt>
    <dgm:pt modelId="{B9988DD7-5A56-4307-8B05-CE82D169BBBD}" type="pres">
      <dgm:prSet presAssocID="{FEB1EC6D-2EDA-4E92-8BE4-210684EDE69D}" presName="node" presStyleLbl="node1" presStyleIdx="0" presStyleCnt="4">
        <dgm:presLayoutVars>
          <dgm:bulletEnabled val="1"/>
        </dgm:presLayoutVars>
      </dgm:prSet>
      <dgm:spPr/>
    </dgm:pt>
    <dgm:pt modelId="{E9AD4533-A166-4FA4-8D57-8B82F74F643F}" type="pres">
      <dgm:prSet presAssocID="{0E9F44E9-22FC-43E0-8D7E-58B184D7FF0E}" presName="sibTrans" presStyleLbl="sibTrans2D1" presStyleIdx="0" presStyleCnt="3"/>
      <dgm:spPr/>
    </dgm:pt>
    <dgm:pt modelId="{E0CC9D08-A8BD-4A79-AD77-0543E886C209}" type="pres">
      <dgm:prSet presAssocID="{0E9F44E9-22FC-43E0-8D7E-58B184D7FF0E}" presName="connectorText" presStyleLbl="sibTrans2D1" presStyleIdx="0" presStyleCnt="3"/>
      <dgm:spPr/>
    </dgm:pt>
    <dgm:pt modelId="{4E2E61D9-BD4B-4B93-B966-00E80038B1F2}" type="pres">
      <dgm:prSet presAssocID="{D925C29A-9ECA-478C-BA40-403A4B4B147D}" presName="node" presStyleLbl="node1" presStyleIdx="1" presStyleCnt="4">
        <dgm:presLayoutVars>
          <dgm:bulletEnabled val="1"/>
        </dgm:presLayoutVars>
      </dgm:prSet>
      <dgm:spPr/>
    </dgm:pt>
    <dgm:pt modelId="{182D1CFA-8805-44DE-931E-D93DAD6D1F2A}" type="pres">
      <dgm:prSet presAssocID="{816383D8-3928-4035-9094-1BF5B31A15BF}" presName="sibTrans" presStyleLbl="sibTrans2D1" presStyleIdx="1" presStyleCnt="3"/>
      <dgm:spPr/>
    </dgm:pt>
    <dgm:pt modelId="{9CD6B69A-9A8F-43B0-A518-2537CAF09C5A}" type="pres">
      <dgm:prSet presAssocID="{816383D8-3928-4035-9094-1BF5B31A15BF}" presName="connectorText" presStyleLbl="sibTrans2D1" presStyleIdx="1" presStyleCnt="3"/>
      <dgm:spPr/>
    </dgm:pt>
    <dgm:pt modelId="{4CE8D4AF-25D6-4262-8C28-E3C5087C0D19}" type="pres">
      <dgm:prSet presAssocID="{13235BE0-1366-4877-BE7E-A016B80D1EEE}" presName="node" presStyleLbl="node1" presStyleIdx="2" presStyleCnt="4">
        <dgm:presLayoutVars>
          <dgm:bulletEnabled val="1"/>
        </dgm:presLayoutVars>
      </dgm:prSet>
      <dgm:spPr/>
    </dgm:pt>
    <dgm:pt modelId="{26BCEE05-CC24-442B-BC28-80E3C26C47FE}" type="pres">
      <dgm:prSet presAssocID="{0B874594-3A37-4A3D-874A-F3A825E7D511}" presName="sibTrans" presStyleLbl="sibTrans2D1" presStyleIdx="2" presStyleCnt="3"/>
      <dgm:spPr/>
    </dgm:pt>
    <dgm:pt modelId="{B54F8138-27A5-4D99-8847-2E2503DCC4D4}" type="pres">
      <dgm:prSet presAssocID="{0B874594-3A37-4A3D-874A-F3A825E7D511}" presName="connectorText" presStyleLbl="sibTrans2D1" presStyleIdx="2" presStyleCnt="3"/>
      <dgm:spPr/>
    </dgm:pt>
    <dgm:pt modelId="{4CF0A139-5C0F-4CE5-A964-1AA791655013}" type="pres">
      <dgm:prSet presAssocID="{2DDDFDD1-842F-4F07-8D84-5E2A5B36B982}" presName="node" presStyleLbl="node1" presStyleIdx="3" presStyleCnt="4">
        <dgm:presLayoutVars>
          <dgm:bulletEnabled val="1"/>
        </dgm:presLayoutVars>
      </dgm:prSet>
      <dgm:spPr/>
    </dgm:pt>
  </dgm:ptLst>
  <dgm:cxnLst>
    <dgm:cxn modelId="{F345880A-053D-44B2-BE5D-4DC890CD013F}" type="presOf" srcId="{13235BE0-1366-4877-BE7E-A016B80D1EEE}" destId="{4CE8D4AF-25D6-4262-8C28-E3C5087C0D19}" srcOrd="0" destOrd="0" presId="urn:microsoft.com/office/officeart/2005/8/layout/process5"/>
    <dgm:cxn modelId="{B34ED710-6AAA-4922-83BE-FBFEC5A70896}" srcId="{E566AD57-4074-4849-A708-9BE1BD59A4CE}" destId="{D925C29A-9ECA-478C-BA40-403A4B4B147D}" srcOrd="1" destOrd="0" parTransId="{6B134AEE-6576-4018-915D-BEAA3E928B5C}" sibTransId="{816383D8-3928-4035-9094-1BF5B31A15BF}"/>
    <dgm:cxn modelId="{D3A2F313-F4DF-4194-A010-4CD56792CB97}" type="presOf" srcId="{816383D8-3928-4035-9094-1BF5B31A15BF}" destId="{9CD6B69A-9A8F-43B0-A518-2537CAF09C5A}" srcOrd="1" destOrd="0" presId="urn:microsoft.com/office/officeart/2005/8/layout/process5"/>
    <dgm:cxn modelId="{CFD4A517-6E22-4018-A7DB-E9469FC1F91C}" srcId="{E566AD57-4074-4849-A708-9BE1BD59A4CE}" destId="{FEB1EC6D-2EDA-4E92-8BE4-210684EDE69D}" srcOrd="0" destOrd="0" parTransId="{29E33D5D-D910-49F8-AB9F-679060D155D9}" sibTransId="{0E9F44E9-22FC-43E0-8D7E-58B184D7FF0E}"/>
    <dgm:cxn modelId="{63589218-AA96-4373-8780-9F5B471FC7A9}" type="presOf" srcId="{0E9F44E9-22FC-43E0-8D7E-58B184D7FF0E}" destId="{E9AD4533-A166-4FA4-8D57-8B82F74F643F}" srcOrd="0" destOrd="0" presId="urn:microsoft.com/office/officeart/2005/8/layout/process5"/>
    <dgm:cxn modelId="{72EDFB5C-9420-491A-ACD2-6295DA55FD72}" type="presOf" srcId="{816383D8-3928-4035-9094-1BF5B31A15BF}" destId="{182D1CFA-8805-44DE-931E-D93DAD6D1F2A}" srcOrd="0" destOrd="0" presId="urn:microsoft.com/office/officeart/2005/8/layout/process5"/>
    <dgm:cxn modelId="{09C64A68-3933-4685-9749-118784598691}" type="presOf" srcId="{FEB1EC6D-2EDA-4E92-8BE4-210684EDE69D}" destId="{B9988DD7-5A56-4307-8B05-CE82D169BBBD}" srcOrd="0" destOrd="0" presId="urn:microsoft.com/office/officeart/2005/8/layout/process5"/>
    <dgm:cxn modelId="{58DCFD4C-A709-477F-B40D-2845E96ED47A}" srcId="{E566AD57-4074-4849-A708-9BE1BD59A4CE}" destId="{2DDDFDD1-842F-4F07-8D84-5E2A5B36B982}" srcOrd="3" destOrd="0" parTransId="{0D4E0C95-9A02-4B5B-8553-2FFDFF5A2D6E}" sibTransId="{0EF9D367-4049-478E-B9CE-5D70DA791AB5}"/>
    <dgm:cxn modelId="{EDFACA6E-6E18-4F22-ACB3-F6342C94F61B}" srcId="{E566AD57-4074-4849-A708-9BE1BD59A4CE}" destId="{13235BE0-1366-4877-BE7E-A016B80D1EEE}" srcOrd="2" destOrd="0" parTransId="{A9DB0AAF-27C1-4CEB-BAA6-0C086B1E21D3}" sibTransId="{0B874594-3A37-4A3D-874A-F3A825E7D511}"/>
    <dgm:cxn modelId="{477CFB7E-8F01-49EA-A4F7-26B77331CFFC}" type="presOf" srcId="{0E9F44E9-22FC-43E0-8D7E-58B184D7FF0E}" destId="{E0CC9D08-A8BD-4A79-AD77-0543E886C209}" srcOrd="1" destOrd="0" presId="urn:microsoft.com/office/officeart/2005/8/layout/process5"/>
    <dgm:cxn modelId="{6FF7469E-0528-4448-BB12-AA09D461E57D}" type="presOf" srcId="{0B874594-3A37-4A3D-874A-F3A825E7D511}" destId="{B54F8138-27A5-4D99-8847-2E2503DCC4D4}" srcOrd="1" destOrd="0" presId="urn:microsoft.com/office/officeart/2005/8/layout/process5"/>
    <dgm:cxn modelId="{CB9AB1A0-308B-4E0B-82B3-034B002C3918}" type="presOf" srcId="{2DDDFDD1-842F-4F07-8D84-5E2A5B36B982}" destId="{4CF0A139-5C0F-4CE5-A964-1AA791655013}" srcOrd="0" destOrd="0" presId="urn:microsoft.com/office/officeart/2005/8/layout/process5"/>
    <dgm:cxn modelId="{1A9CE4A9-63C5-4A89-BA42-DFB704FF33A9}" type="presOf" srcId="{E566AD57-4074-4849-A708-9BE1BD59A4CE}" destId="{B3980FEA-0E5C-4052-AACE-02379B957D64}" srcOrd="0" destOrd="0" presId="urn:microsoft.com/office/officeart/2005/8/layout/process5"/>
    <dgm:cxn modelId="{AF3186C7-C082-402E-9796-228051F8C65F}" type="presOf" srcId="{D925C29A-9ECA-478C-BA40-403A4B4B147D}" destId="{4E2E61D9-BD4B-4B93-B966-00E80038B1F2}" srcOrd="0" destOrd="0" presId="urn:microsoft.com/office/officeart/2005/8/layout/process5"/>
    <dgm:cxn modelId="{3912C8F0-A504-4F00-89A4-91A82E801A5C}" type="presOf" srcId="{0B874594-3A37-4A3D-874A-F3A825E7D511}" destId="{26BCEE05-CC24-442B-BC28-80E3C26C47FE}" srcOrd="0" destOrd="0" presId="urn:microsoft.com/office/officeart/2005/8/layout/process5"/>
    <dgm:cxn modelId="{0D4567B7-11EE-484F-849D-7F80334A7380}" type="presParOf" srcId="{B3980FEA-0E5C-4052-AACE-02379B957D64}" destId="{B9988DD7-5A56-4307-8B05-CE82D169BBBD}" srcOrd="0" destOrd="0" presId="urn:microsoft.com/office/officeart/2005/8/layout/process5"/>
    <dgm:cxn modelId="{D534907A-EA26-477C-AE32-57B3A7F2B5E4}" type="presParOf" srcId="{B3980FEA-0E5C-4052-AACE-02379B957D64}" destId="{E9AD4533-A166-4FA4-8D57-8B82F74F643F}" srcOrd="1" destOrd="0" presId="urn:microsoft.com/office/officeart/2005/8/layout/process5"/>
    <dgm:cxn modelId="{5B120CE0-55DB-4066-A1A5-04DB12790E7B}" type="presParOf" srcId="{E9AD4533-A166-4FA4-8D57-8B82F74F643F}" destId="{E0CC9D08-A8BD-4A79-AD77-0543E886C209}" srcOrd="0" destOrd="0" presId="urn:microsoft.com/office/officeart/2005/8/layout/process5"/>
    <dgm:cxn modelId="{DC7EB5AB-AA8F-455A-9F17-120C7FA5560A}" type="presParOf" srcId="{B3980FEA-0E5C-4052-AACE-02379B957D64}" destId="{4E2E61D9-BD4B-4B93-B966-00E80038B1F2}" srcOrd="2" destOrd="0" presId="urn:microsoft.com/office/officeart/2005/8/layout/process5"/>
    <dgm:cxn modelId="{0C5B6328-FF0D-45FD-BF23-8E2AD4883AF0}" type="presParOf" srcId="{B3980FEA-0E5C-4052-AACE-02379B957D64}" destId="{182D1CFA-8805-44DE-931E-D93DAD6D1F2A}" srcOrd="3" destOrd="0" presId="urn:microsoft.com/office/officeart/2005/8/layout/process5"/>
    <dgm:cxn modelId="{A4123222-999A-4084-9108-FC2C0254A42A}" type="presParOf" srcId="{182D1CFA-8805-44DE-931E-D93DAD6D1F2A}" destId="{9CD6B69A-9A8F-43B0-A518-2537CAF09C5A}" srcOrd="0" destOrd="0" presId="urn:microsoft.com/office/officeart/2005/8/layout/process5"/>
    <dgm:cxn modelId="{3FDAD22C-623D-40D2-8969-2411BDF022B3}" type="presParOf" srcId="{B3980FEA-0E5C-4052-AACE-02379B957D64}" destId="{4CE8D4AF-25D6-4262-8C28-E3C5087C0D19}" srcOrd="4" destOrd="0" presId="urn:microsoft.com/office/officeart/2005/8/layout/process5"/>
    <dgm:cxn modelId="{CF433AC1-699D-4C27-9F38-666526E2B2DB}" type="presParOf" srcId="{B3980FEA-0E5C-4052-AACE-02379B957D64}" destId="{26BCEE05-CC24-442B-BC28-80E3C26C47FE}" srcOrd="5" destOrd="0" presId="urn:microsoft.com/office/officeart/2005/8/layout/process5"/>
    <dgm:cxn modelId="{6E022DB8-CACD-4A10-AFED-2845E133E0AA}" type="presParOf" srcId="{26BCEE05-CC24-442B-BC28-80E3C26C47FE}" destId="{B54F8138-27A5-4D99-8847-2E2503DCC4D4}" srcOrd="0" destOrd="0" presId="urn:microsoft.com/office/officeart/2005/8/layout/process5"/>
    <dgm:cxn modelId="{47E3E635-89BF-4184-AB29-0A3F11B64FF0}" type="presParOf" srcId="{B3980FEA-0E5C-4052-AACE-02379B957D64}" destId="{4CF0A139-5C0F-4CE5-A964-1AA791655013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88DD7-5A56-4307-8B05-CE82D169BBBD}">
      <dsp:nvSpPr>
        <dsp:cNvPr id="0" name=""/>
        <dsp:cNvSpPr/>
      </dsp:nvSpPr>
      <dsp:spPr>
        <a:xfrm>
          <a:off x="1118711" y="241"/>
          <a:ext cx="2728146" cy="16368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Netzanschlussbegehren (des AB)</a:t>
          </a:r>
        </a:p>
      </dsp:txBody>
      <dsp:txXfrm>
        <a:off x="1166654" y="48184"/>
        <a:ext cx="2632260" cy="1541002"/>
      </dsp:txXfrm>
    </dsp:sp>
    <dsp:sp modelId="{E9AD4533-A166-4FA4-8D57-8B82F74F643F}">
      <dsp:nvSpPr>
        <dsp:cNvPr id="0" name=""/>
        <dsp:cNvSpPr/>
      </dsp:nvSpPr>
      <dsp:spPr>
        <a:xfrm>
          <a:off x="4086935" y="480394"/>
          <a:ext cx="578367" cy="676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/>
        </a:p>
      </dsp:txBody>
      <dsp:txXfrm>
        <a:off x="4086935" y="615710"/>
        <a:ext cx="404857" cy="405948"/>
      </dsp:txXfrm>
    </dsp:sp>
    <dsp:sp modelId="{4E2E61D9-BD4B-4B93-B966-00E80038B1F2}">
      <dsp:nvSpPr>
        <dsp:cNvPr id="0" name=""/>
        <dsp:cNvSpPr/>
      </dsp:nvSpPr>
      <dsp:spPr>
        <a:xfrm>
          <a:off x="4938117" y="241"/>
          <a:ext cx="2728146" cy="16368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Erstes Informationsschreiben (des NB)</a:t>
          </a:r>
        </a:p>
      </dsp:txBody>
      <dsp:txXfrm>
        <a:off x="4986060" y="48184"/>
        <a:ext cx="2632260" cy="1541002"/>
      </dsp:txXfrm>
    </dsp:sp>
    <dsp:sp modelId="{182D1CFA-8805-44DE-931E-D93DAD6D1F2A}">
      <dsp:nvSpPr>
        <dsp:cNvPr id="0" name=""/>
        <dsp:cNvSpPr/>
      </dsp:nvSpPr>
      <dsp:spPr>
        <a:xfrm rot="5400000">
          <a:off x="6013007" y="1828099"/>
          <a:ext cx="578367" cy="676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/>
        </a:p>
      </dsp:txBody>
      <dsp:txXfrm rot="-5400000">
        <a:off x="6099217" y="1877205"/>
        <a:ext cx="405948" cy="404857"/>
      </dsp:txXfrm>
    </dsp:sp>
    <dsp:sp modelId="{4CE8D4AF-25D6-4262-8C28-E3C5087C0D19}">
      <dsp:nvSpPr>
        <dsp:cNvPr id="0" name=""/>
        <dsp:cNvSpPr/>
      </dsp:nvSpPr>
      <dsp:spPr>
        <a:xfrm>
          <a:off x="4938117" y="2728387"/>
          <a:ext cx="2728146" cy="16368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Ggf. Reaktion des AB </a:t>
          </a:r>
        </a:p>
      </dsp:txBody>
      <dsp:txXfrm>
        <a:off x="4986060" y="2776330"/>
        <a:ext cx="2632260" cy="1541002"/>
      </dsp:txXfrm>
    </dsp:sp>
    <dsp:sp modelId="{26BCEE05-CC24-442B-BC28-80E3C26C47FE}">
      <dsp:nvSpPr>
        <dsp:cNvPr id="0" name=""/>
        <dsp:cNvSpPr/>
      </dsp:nvSpPr>
      <dsp:spPr>
        <a:xfrm rot="10800000">
          <a:off x="4119673" y="3208541"/>
          <a:ext cx="578367" cy="676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/>
        </a:p>
      </dsp:txBody>
      <dsp:txXfrm rot="10800000">
        <a:off x="4293183" y="3343857"/>
        <a:ext cx="404857" cy="405948"/>
      </dsp:txXfrm>
    </dsp:sp>
    <dsp:sp modelId="{4CF0A139-5C0F-4CE5-A964-1AA791655013}">
      <dsp:nvSpPr>
        <dsp:cNvPr id="0" name=""/>
        <dsp:cNvSpPr/>
      </dsp:nvSpPr>
      <dsp:spPr>
        <a:xfrm>
          <a:off x="1118711" y="2728387"/>
          <a:ext cx="2728146" cy="16368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Zweites Informationsschreiben (des NB)</a:t>
          </a:r>
        </a:p>
      </dsp:txBody>
      <dsp:txXfrm>
        <a:off x="1166654" y="2776330"/>
        <a:ext cx="2632260" cy="1541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87561" y="431258"/>
            <a:ext cx="4680520" cy="49502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816153" y="9433014"/>
            <a:ext cx="470559" cy="25263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0DA4AFD-C94D-40C0-961B-BD88BABAA3A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269F566-7CEF-45FD-A964-113A5AAF709B}"/>
              </a:ext>
            </a:extLst>
          </p:cNvPr>
          <p:cNvSpPr/>
          <p:nvPr/>
        </p:nvSpPr>
        <p:spPr bwMode="gray">
          <a:xfrm>
            <a:off x="478036" y="9547153"/>
            <a:ext cx="1250342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337E45-728D-4F91-915C-3A00294C8321}" type="datetime1">
              <a:rPr kumimoji="0" lang="de-DE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19.02.2025</a:t>
            </a:fld>
            <a:r>
              <a:rPr kumimoji="0" 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</a:t>
            </a:r>
            <a:r>
              <a:rPr kumimoji="0" 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</a:rPr>
              <a:t>·</a:t>
            </a:r>
            <a:r>
              <a:rPr kumimoji="0" 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Az. / </a:t>
            </a:r>
            <a:r>
              <a:rPr kumimoji="0" lang="de-DE" sz="9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Dok</a:t>
            </a:r>
            <a:r>
              <a:rPr kumimoji="0" 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.-Nr.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9EF32C31-4A2E-44D0-88EF-01DFD1CA003A}"/>
              </a:ext>
            </a:extLst>
          </p:cNvPr>
          <p:cNvSpPr txBox="1"/>
          <p:nvPr/>
        </p:nvSpPr>
        <p:spPr bwMode="gray">
          <a:xfrm>
            <a:off x="1783881" y="9397652"/>
            <a:ext cx="3168000" cy="28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de-DE" sz="900" dirty="0">
                <a:solidFill>
                  <a:schemeClr val="tx1"/>
                </a:solidFill>
                <a:ea typeface="+mj-ea"/>
                <a:cs typeface="Arial" panose="020B0604020202020204" pitchFamily="34" charset="0"/>
              </a:rPr>
              <a:t>© BECKER BÜTTNER HELD </a:t>
            </a:r>
          </a:p>
          <a:p>
            <a:pPr algn="ctr"/>
            <a:r>
              <a:rPr lang="de-DE" sz="700" dirty="0">
                <a:solidFill>
                  <a:schemeClr val="tx1"/>
                </a:solidFill>
                <a:ea typeface="+mj-ea"/>
                <a:cs typeface="Arial" panose="020B0604020202020204" pitchFamily="34" charset="0"/>
              </a:rPr>
              <a:t>Rechtsanwälte Wirtschaftsprüfer Steuerberater · </a:t>
            </a:r>
            <a:r>
              <a:rPr lang="de-DE" sz="7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PartGmbB</a:t>
            </a:r>
            <a:endParaRPr lang="de-DE" sz="700" dirty="0">
              <a:solidFill>
                <a:schemeClr val="tx1"/>
              </a:solidFill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CC8A1A1-94B3-4EAA-8499-83F39169A2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528121" y="324644"/>
            <a:ext cx="864000" cy="76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9923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271538" y="9325644"/>
            <a:ext cx="576063" cy="36004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/>
            </a:lvl1pPr>
          </a:lstStyle>
          <a:p>
            <a:fld id="{18BB3634-80D0-43BE-85B2-9B00A8401385}" type="datetimeFigureOut">
              <a:rPr lang="de-DE" smtClean="0"/>
              <a:pPr/>
              <a:t>19.02.2025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2628" y="396652"/>
            <a:ext cx="4765450" cy="268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15555" y="3420988"/>
            <a:ext cx="5904654" cy="570535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847602" y="9325644"/>
            <a:ext cx="2448272" cy="36004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/>
            </a:lvl1pPr>
          </a:lstStyle>
          <a:p>
            <a:r>
              <a:rPr kumimoji="0" 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Az. / </a:t>
            </a:r>
            <a:r>
              <a:rPr kumimoji="0" lang="de-DE" sz="9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Dok</a:t>
            </a:r>
            <a:r>
              <a:rPr kumimoji="0" 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.-Nr.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104185" y="9325644"/>
            <a:ext cx="413995" cy="36004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7FE9F2CD-4514-4900-AFDE-CA449578259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BBC2850F-CD65-43F4-BE7B-91517D11C915}"/>
              </a:ext>
            </a:extLst>
          </p:cNvPr>
          <p:cNvSpPr txBox="1"/>
          <p:nvPr/>
        </p:nvSpPr>
        <p:spPr bwMode="gray">
          <a:xfrm>
            <a:off x="2647801" y="9397684"/>
            <a:ext cx="3168000" cy="28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de-DE" sz="900" dirty="0">
                <a:solidFill>
                  <a:schemeClr val="tx1"/>
                </a:solidFill>
                <a:ea typeface="+mj-ea"/>
                <a:cs typeface="Arial" panose="020B0604020202020204" pitchFamily="34" charset="0"/>
              </a:rPr>
              <a:t>© BECKER BÜTTNER HELD </a:t>
            </a:r>
          </a:p>
          <a:p>
            <a:pPr algn="r"/>
            <a:r>
              <a:rPr lang="de-DE" sz="700" dirty="0">
                <a:solidFill>
                  <a:schemeClr val="tx1"/>
                </a:solidFill>
                <a:ea typeface="+mj-ea"/>
                <a:cs typeface="Arial" panose="020B0604020202020204" pitchFamily="34" charset="0"/>
              </a:rPr>
              <a:t>Rechtsanwälte Wirtschaftsprüfer Steuerberater · </a:t>
            </a:r>
            <a:r>
              <a:rPr lang="de-DE" sz="7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PartGmbB</a:t>
            </a:r>
            <a:endParaRPr lang="de-DE" sz="700" dirty="0">
              <a:solidFill>
                <a:schemeClr val="tx1"/>
              </a:solidFill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26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Aft>
        <a:spcPts val="600"/>
      </a:spcAft>
      <a:buClr>
        <a:schemeClr val="accent1"/>
      </a:buClr>
      <a:buSzPct val="75000"/>
      <a:buFont typeface="Marlett" pitchFamily="2" charset="2"/>
      <a:buChar char=""/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57188" indent="-176213" algn="l" defTabSz="914400" rtl="0" eaLnBrk="1" latinLnBrk="0" hangingPunct="1">
      <a:spcAft>
        <a:spcPts val="600"/>
      </a:spcAft>
      <a:buClr>
        <a:schemeClr val="accent1"/>
      </a:buClr>
      <a:buFont typeface="Wingdings" panose="05000000000000000000" pitchFamily="2" charset="2"/>
      <a:buChar char="§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38163" indent="-176213" algn="l" defTabSz="914400" rtl="0" eaLnBrk="1" latinLnBrk="0" hangingPunct="1">
      <a:spcAft>
        <a:spcPts val="600"/>
      </a:spcAft>
      <a:buClr>
        <a:schemeClr val="accent1"/>
      </a:buClr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19138" indent="-176213" algn="l" defTabSz="914400" rtl="0" eaLnBrk="1" latinLnBrk="0" hangingPunct="1">
      <a:spcAft>
        <a:spcPts val="600"/>
      </a:spcAft>
      <a:buClr>
        <a:schemeClr val="accent1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895350" indent="-176213" algn="l" defTabSz="914400" rtl="0" eaLnBrk="1" latinLnBrk="0" hangingPunct="1">
      <a:spcAft>
        <a:spcPts val="600"/>
      </a:spcAft>
      <a:buClr>
        <a:schemeClr val="accent1"/>
      </a:buClr>
      <a:buFont typeface="Corbel" panose="020B0503020204020204" pitchFamily="34" charset="0"/>
      <a:buChar char="»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895350" indent="-176213" algn="l" defTabSz="914400" rtl="0" eaLnBrk="1" latinLnBrk="0" hangingPunct="1">
      <a:spcAft>
        <a:spcPts val="600"/>
      </a:spcAft>
      <a:buClr>
        <a:schemeClr val="accent1"/>
      </a:buClr>
      <a:buFont typeface="Corbel" panose="020B0503020204020204" pitchFamily="34" charset="0"/>
      <a:buChar char="»"/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895350" indent="-176213" algn="l" defTabSz="914400" rtl="0" eaLnBrk="1" latinLnBrk="0" hangingPunct="1">
      <a:spcAft>
        <a:spcPts val="600"/>
      </a:spcAft>
      <a:buClr>
        <a:schemeClr val="accent1"/>
      </a:buClr>
      <a:buFont typeface="Corbel" panose="020B0503020204020204" pitchFamily="34" charset="0"/>
      <a:buChar char="»"/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895350" indent="-176213" algn="l" defTabSz="914400" rtl="0" eaLnBrk="1" latinLnBrk="0" hangingPunct="1">
      <a:spcAft>
        <a:spcPts val="600"/>
      </a:spcAft>
      <a:buClr>
        <a:schemeClr val="accent1"/>
      </a:buClr>
      <a:buFont typeface="Corbel" panose="020B0503020204020204" pitchFamily="34" charset="0"/>
      <a:buChar char="»"/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895350" indent="-176213" algn="l" defTabSz="914400" rtl="0" eaLnBrk="1" latinLnBrk="0" hangingPunct="1">
      <a:spcAft>
        <a:spcPts val="600"/>
      </a:spcAft>
      <a:buClr>
        <a:schemeClr val="accent1"/>
      </a:buClr>
      <a:buFont typeface="Corbel" panose="020B0503020204020204" pitchFamily="34" charset="0"/>
      <a:buChar char="»"/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9F2CD-4514-4900-AFDE-CA4495782596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2517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>
            <a:extLst>
              <a:ext uri="{FF2B5EF4-FFF2-40B4-BE49-F238E27FC236}">
                <a16:creationId xmlns:a16="http://schemas.microsoft.com/office/drawing/2014/main" id="{3026A5F4-DD16-F5E3-09C4-4D280089ED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2750" y="396875"/>
            <a:ext cx="4765675" cy="26812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izenplatzhalter 2">
            <a:extLst>
              <a:ext uri="{FF2B5EF4-FFF2-40B4-BE49-F238E27FC236}">
                <a16:creationId xmlns:a16="http://schemas.microsoft.com/office/drawing/2014/main" id="{715B8086-B1BB-2D49-48F4-3DE05322B6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43012" name="Foliennummernplatzhalter 3">
            <a:extLst>
              <a:ext uri="{FF2B5EF4-FFF2-40B4-BE49-F238E27FC236}">
                <a16:creationId xmlns:a16="http://schemas.microsoft.com/office/drawing/2014/main" id="{31F15B57-CAC1-7AA5-8399-AE0A0925D7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50938" indent="-230188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11313" indent="-230188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71688" indent="-230188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EEB3D5-2E2B-4749-9733-F6100A7977E8}" type="slidenum">
              <a:rPr lang="de-DE" altLang="de-DE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de-DE" altLang="de-DE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>
            <a:extLst>
              <a:ext uri="{FF2B5EF4-FFF2-40B4-BE49-F238E27FC236}">
                <a16:creationId xmlns:a16="http://schemas.microsoft.com/office/drawing/2014/main" id="{E21701BB-5079-35B5-E420-DF653575DD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2750" y="396875"/>
            <a:ext cx="4765675" cy="26812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izenplatzhalter 2">
            <a:extLst>
              <a:ext uri="{FF2B5EF4-FFF2-40B4-BE49-F238E27FC236}">
                <a16:creationId xmlns:a16="http://schemas.microsoft.com/office/drawing/2014/main" id="{6BF06F35-E0DB-62D6-8824-8195B3163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32772" name="Foliennummernplatzhalter 3">
            <a:extLst>
              <a:ext uri="{FF2B5EF4-FFF2-40B4-BE49-F238E27FC236}">
                <a16:creationId xmlns:a16="http://schemas.microsoft.com/office/drawing/2014/main" id="{91DB59DA-F7A7-CF9A-F4AF-580E71E4FC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50888" indent="-287338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57288" indent="-230188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20838" indent="-230188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85975" indent="-230188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4317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300037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5757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91477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D4A01D-E91E-4FCD-BCEE-AD9F71F0822B}" type="slidenum">
              <a:rPr lang="de-DE" altLang="de-DE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979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>
            <a:extLst>
              <a:ext uri="{FF2B5EF4-FFF2-40B4-BE49-F238E27FC236}">
                <a16:creationId xmlns:a16="http://schemas.microsoft.com/office/drawing/2014/main" id="{E944C3F7-5B41-A6C1-7325-9C00A9EBB7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2750" y="396875"/>
            <a:ext cx="4765675" cy="26812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izenplatzhalter 2">
            <a:extLst>
              <a:ext uri="{FF2B5EF4-FFF2-40B4-BE49-F238E27FC236}">
                <a16:creationId xmlns:a16="http://schemas.microsoft.com/office/drawing/2014/main" id="{612916BD-8442-8654-5E37-D7D936C244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45060" name="Foliennummernplatzhalter 3">
            <a:extLst>
              <a:ext uri="{FF2B5EF4-FFF2-40B4-BE49-F238E27FC236}">
                <a16:creationId xmlns:a16="http://schemas.microsoft.com/office/drawing/2014/main" id="{2C472332-CD07-27E0-EFD6-F83E42D704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50938" indent="-230188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11313" indent="-230188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71688" indent="-230188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9E2D98-5AFF-4CA4-B0E4-FAF33A250435}" type="slidenum">
              <a:rPr lang="de-DE" altLang="de-DE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de-DE" altLang="de-DE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>
            <a:extLst>
              <a:ext uri="{FF2B5EF4-FFF2-40B4-BE49-F238E27FC236}">
                <a16:creationId xmlns:a16="http://schemas.microsoft.com/office/drawing/2014/main" id="{7F6D4FE2-377D-E437-D70B-7F5D40778B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2750" y="396875"/>
            <a:ext cx="4765675" cy="26812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izenplatzhalter 2">
            <a:extLst>
              <a:ext uri="{FF2B5EF4-FFF2-40B4-BE49-F238E27FC236}">
                <a16:creationId xmlns:a16="http://schemas.microsoft.com/office/drawing/2014/main" id="{C36B1702-368C-AFE9-1AE2-39BE9A849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96BF39-409B-B564-75F2-14437DC972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F15E54-AC62-4031-A353-4380D87627E4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lienbildplatzhalter 1">
            <a:extLst>
              <a:ext uri="{FF2B5EF4-FFF2-40B4-BE49-F238E27FC236}">
                <a16:creationId xmlns:a16="http://schemas.microsoft.com/office/drawing/2014/main" id="{E64244C6-0533-3861-7851-0C26740ADF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2750" y="396875"/>
            <a:ext cx="4765675" cy="26812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izenplatzhalter 2">
            <a:extLst>
              <a:ext uri="{FF2B5EF4-FFF2-40B4-BE49-F238E27FC236}">
                <a16:creationId xmlns:a16="http://schemas.microsoft.com/office/drawing/2014/main" id="{F3F80A5F-ABC5-8D9C-0B6C-19F66DAF0A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C61455-37C0-1C6F-8D81-7F4921B4D0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52CB0C-EDC7-4B9A-9FB2-428E79EA6588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760E87-1B29-08C2-509C-C3ECD191A7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20.09.2016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lienbildplatzhalter 1">
            <a:extLst>
              <a:ext uri="{FF2B5EF4-FFF2-40B4-BE49-F238E27FC236}">
                <a16:creationId xmlns:a16="http://schemas.microsoft.com/office/drawing/2014/main" id="{5490FC84-0AF6-BAF9-4A8F-FF59026C84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2750" y="396875"/>
            <a:ext cx="4765675" cy="26812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7B4CCB6-7BC8-AC98-9C81-D03B2BB148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Clr>
                <a:srgbClr val="DC0C23"/>
              </a:buClr>
              <a:buFont typeface="Wingdings 3" panose="05040102010807070707" pitchFamily="18" charset="2"/>
              <a:buNone/>
              <a:defRPr/>
            </a:pPr>
            <a:r>
              <a:rPr lang="de-DE" sz="2000" b="1" dirty="0">
                <a:solidFill>
                  <a:srgbClr val="000000"/>
                </a:solidFill>
              </a:rPr>
              <a:t>Zur Duldungspflicht (falls Nachfragen kommen) = Kurz halten</a:t>
            </a:r>
          </a:p>
          <a:p>
            <a:pPr marL="176213" indent="-176213" eaLnBrk="1" hangingPunct="1">
              <a:spcBef>
                <a:spcPct val="0"/>
              </a:spcBef>
              <a:spcAft>
                <a:spcPts val="1200"/>
              </a:spcAft>
              <a:buClr>
                <a:srgbClr val="DC0C23"/>
              </a:buClr>
              <a:buFont typeface="Wingdings 3" panose="05040102010807070707" pitchFamily="18" charset="2"/>
              <a:buChar char="}"/>
              <a:defRPr/>
            </a:pPr>
            <a:r>
              <a:rPr lang="de-DE" sz="2000" b="1" dirty="0">
                <a:solidFill>
                  <a:srgbClr val="000000"/>
                </a:solidFill>
              </a:rPr>
              <a:t>Wer wird verpflichtet?</a:t>
            </a:r>
          </a:p>
          <a:p>
            <a:pPr lvl="1">
              <a:buClr>
                <a:srgbClr val="DC0C23"/>
              </a:buClr>
              <a:defRPr/>
            </a:pPr>
            <a:r>
              <a:rPr lang="de-DE" sz="2000" dirty="0">
                <a:solidFill>
                  <a:srgbClr val="000000"/>
                </a:solidFill>
              </a:rPr>
              <a:t>Grundstückseigentümer </a:t>
            </a:r>
            <a:r>
              <a:rPr lang="de-DE" sz="2000" b="1" dirty="0">
                <a:solidFill>
                  <a:srgbClr val="000000"/>
                </a:solidFill>
              </a:rPr>
              <a:t>oder</a:t>
            </a:r>
          </a:p>
          <a:p>
            <a:pPr lvl="1">
              <a:buClr>
                <a:srgbClr val="DC0C23"/>
              </a:buClr>
              <a:defRPr/>
            </a:pPr>
            <a:r>
              <a:rPr lang="de-DE" sz="2000" dirty="0">
                <a:solidFill>
                  <a:srgbClr val="000000"/>
                </a:solidFill>
              </a:rPr>
              <a:t>Nutzungsberechtigte = alle Personen, die von den Leitungen in ihrem Recht auf Nutzung des Grundstücks beeinträchtigt werden könnten, z.B. Mieter oder Pächter </a:t>
            </a:r>
          </a:p>
          <a:p>
            <a:pPr marL="363538" lvl="1" indent="0">
              <a:spcAft>
                <a:spcPts val="1200"/>
              </a:spcAft>
              <a:buClr>
                <a:srgbClr val="DC0C23"/>
              </a:buClr>
              <a:buFont typeface="Wingdings" panose="05000000000000000000" pitchFamily="2" charset="2"/>
              <a:buNone/>
              <a:defRPr/>
            </a:pPr>
            <a:r>
              <a:rPr lang="de-DE" sz="2000" dirty="0">
                <a:solidFill>
                  <a:srgbClr val="000000"/>
                </a:solidFill>
                <a:sym typeface="Wingdings" panose="05000000000000000000" pitchFamily="2" charset="2"/>
              </a:rPr>
              <a:t> Private und öffentliche Rechtsträger können gleichermaßen verpflichtet sein</a:t>
            </a:r>
            <a:endParaRPr lang="de-DE" sz="2000" dirty="0">
              <a:solidFill>
                <a:srgbClr val="000000"/>
              </a:solidFill>
            </a:endParaRPr>
          </a:p>
          <a:p>
            <a:pPr>
              <a:buClr>
                <a:srgbClr val="DC0C23"/>
              </a:buClr>
              <a:defRPr/>
            </a:pPr>
            <a:r>
              <a:rPr lang="de-DE" sz="2000" b="1" dirty="0">
                <a:solidFill>
                  <a:srgbClr val="000000"/>
                </a:solidFill>
              </a:rPr>
              <a:t>Wer wird berechtigt? </a:t>
            </a:r>
          </a:p>
          <a:p>
            <a:pPr lvl="1">
              <a:buClr>
                <a:srgbClr val="DC0C23"/>
              </a:buClr>
              <a:defRPr/>
            </a:pPr>
            <a:r>
              <a:rPr lang="de-DE" sz="2000" dirty="0" err="1">
                <a:solidFill>
                  <a:srgbClr val="000000"/>
                </a:solidFill>
              </a:rPr>
              <a:t>Grds</a:t>
            </a:r>
            <a:r>
              <a:rPr lang="de-DE" sz="2000" dirty="0">
                <a:solidFill>
                  <a:srgbClr val="000000"/>
                </a:solidFill>
              </a:rPr>
              <a:t>. nur Betreiber der Leitung</a:t>
            </a:r>
          </a:p>
          <a:p>
            <a:pPr marL="706438" lvl="1" indent="-342900">
              <a:buClr>
                <a:srgbClr val="DC0C23"/>
              </a:buClr>
              <a:buFont typeface="Wingdings" panose="05000000000000000000" pitchFamily="2" charset="2"/>
              <a:buChar char="à"/>
              <a:defRPr/>
            </a:pPr>
            <a:r>
              <a:rPr lang="de-DE" sz="2000" dirty="0">
                <a:solidFill>
                  <a:srgbClr val="000000"/>
                </a:solidFill>
                <a:sym typeface="Wingdings" panose="05000000000000000000" pitchFamily="2" charset="2"/>
              </a:rPr>
              <a:t>Das kann, muss aber nicht zugleich der Anlagenbetreiber sein</a:t>
            </a:r>
          </a:p>
          <a:p>
            <a:pPr marL="706438" lvl="1" indent="-342900">
              <a:buClr>
                <a:srgbClr val="DC0C23"/>
              </a:buClr>
              <a:buFont typeface="Wingdings" panose="05000000000000000000" pitchFamily="2" charset="2"/>
              <a:buChar char="à"/>
              <a:defRPr/>
            </a:pPr>
            <a:endParaRPr lang="de-DE" sz="20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706438" lvl="1" indent="-342900">
              <a:buClr>
                <a:srgbClr val="DC0C23"/>
              </a:buClr>
              <a:buFont typeface="Wingdings" panose="05000000000000000000" pitchFamily="2" charset="2"/>
              <a:buChar char="à"/>
              <a:defRPr/>
            </a:pPr>
            <a:endParaRPr lang="de-DE" sz="20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706438" lvl="1" indent="-342900">
              <a:buClr>
                <a:srgbClr val="DC0C23"/>
              </a:buClr>
              <a:buFont typeface="Wingdings" panose="05000000000000000000" pitchFamily="2" charset="2"/>
              <a:buChar char="à"/>
              <a:defRPr/>
            </a:pPr>
            <a:r>
              <a:rPr lang="de-DE" sz="2000" dirty="0">
                <a:solidFill>
                  <a:srgbClr val="000000"/>
                </a:solidFill>
                <a:sym typeface="Wingdings" panose="05000000000000000000" pitchFamily="2" charset="2"/>
              </a:rPr>
              <a:t>Duldungspflicht (von uns) = Art. 14 GG Boden = höhere Sozialpflichtigkeit als beispielsweise eingerichteter und ausgeübter Gewerbebetrieb</a:t>
            </a:r>
          </a:p>
          <a:p>
            <a:pPr marL="706438" lvl="1" indent="-342900">
              <a:buClr>
                <a:srgbClr val="DC0C23"/>
              </a:buClr>
              <a:buFont typeface="Wingdings" panose="05000000000000000000" pitchFamily="2" charset="2"/>
              <a:buChar char="à"/>
              <a:defRPr/>
            </a:pPr>
            <a:r>
              <a:rPr lang="de-DE" sz="2000" dirty="0">
                <a:solidFill>
                  <a:srgbClr val="000000"/>
                </a:solidFill>
                <a:sym typeface="Wingdings" panose="05000000000000000000" pitchFamily="2" charset="2"/>
              </a:rPr>
              <a:t>Lichte Höhe aus dem Gesetz nicht </a:t>
            </a:r>
            <a:r>
              <a:rPr lang="de-DE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ergibig</a:t>
            </a:r>
            <a:r>
              <a:rPr lang="de-DE" sz="2000" dirty="0">
                <a:solidFill>
                  <a:srgbClr val="000000"/>
                </a:solidFill>
                <a:sym typeface="Wingdings" panose="05000000000000000000" pitchFamily="2" charset="2"/>
              </a:rPr>
              <a:t>, als Jurist sicherer Weg (tiefster Punkt), DIN SPEC viel spricht dafür horizontale Ausrichtung zu nehmen (Zeichnung)</a:t>
            </a:r>
            <a:endParaRPr lang="de-DE" sz="2000" dirty="0">
              <a:solidFill>
                <a:srgbClr val="000000"/>
              </a:solidFill>
            </a:endParaRPr>
          </a:p>
          <a:p>
            <a:pPr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B6E072-D5D1-600F-3D89-B7C4B5ACD2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080C43-CC5C-480B-B1F6-417A18A2B278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lienbildplatzhalter 1">
            <a:extLst>
              <a:ext uri="{FF2B5EF4-FFF2-40B4-BE49-F238E27FC236}">
                <a16:creationId xmlns:a16="http://schemas.microsoft.com/office/drawing/2014/main" id="{85ACCF7D-FC4F-75A2-9493-54CC5C837F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2750" y="396875"/>
            <a:ext cx="4765675" cy="26812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izenplatzhalter 2">
            <a:extLst>
              <a:ext uri="{FF2B5EF4-FFF2-40B4-BE49-F238E27FC236}">
                <a16:creationId xmlns:a16="http://schemas.microsoft.com/office/drawing/2014/main" id="{404CE6C1-248B-810F-B7A8-F8FBAA411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Marlett" pitchFamily="2" charset="2"/>
              <a:buNone/>
            </a:pPr>
            <a:endParaRPr lang="de-DE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809E6B-07B0-5343-886F-A38DF813B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3970E2-5237-49FA-9530-11D3FE8FCBFF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lienbildplatzhalter 1">
            <a:extLst>
              <a:ext uri="{FF2B5EF4-FFF2-40B4-BE49-F238E27FC236}">
                <a16:creationId xmlns:a16="http://schemas.microsoft.com/office/drawing/2014/main" id="{B94F225E-BECD-C1C8-30B8-7302452298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2750" y="396875"/>
            <a:ext cx="4765675" cy="26812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izenplatzhalter 2">
            <a:extLst>
              <a:ext uri="{FF2B5EF4-FFF2-40B4-BE49-F238E27FC236}">
                <a16:creationId xmlns:a16="http://schemas.microsoft.com/office/drawing/2014/main" id="{CF65EA5E-F9F0-6B36-20B2-5DAC7D1AEE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Marlett" pitchFamily="2" charset="2"/>
              <a:buNone/>
            </a:pPr>
            <a:endParaRPr lang="de-DE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7B1B37-0AE3-6A78-9B7C-56C5314B16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766832-7445-4D0D-9F67-4F253F1EEAFB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lienbildplatzhalter 1">
            <a:extLst>
              <a:ext uri="{FF2B5EF4-FFF2-40B4-BE49-F238E27FC236}">
                <a16:creationId xmlns:a16="http://schemas.microsoft.com/office/drawing/2014/main" id="{27958B5B-5C59-0B2E-3001-B9F4D18CCF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2750" y="396875"/>
            <a:ext cx="4765675" cy="26812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46763DD-5450-3B4F-C98F-987A7285AE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Clr>
                <a:srgbClr val="DC0C23"/>
              </a:buClr>
              <a:buFont typeface="Wingdings 3" panose="05040102010807070707" pitchFamily="18" charset="2"/>
              <a:buNone/>
              <a:defRPr/>
            </a:pPr>
            <a:r>
              <a:rPr lang="de-DE" sz="2000" b="1" dirty="0">
                <a:solidFill>
                  <a:srgbClr val="000000"/>
                </a:solidFill>
              </a:rPr>
              <a:t>Zur Duldungspflicht (falls Nachfragen kommen) = Kurz halten</a:t>
            </a:r>
          </a:p>
          <a:p>
            <a:pPr marL="176213" indent="-176213" eaLnBrk="1" hangingPunct="1">
              <a:spcBef>
                <a:spcPct val="0"/>
              </a:spcBef>
              <a:spcAft>
                <a:spcPts val="1200"/>
              </a:spcAft>
              <a:buClr>
                <a:srgbClr val="DC0C23"/>
              </a:buClr>
              <a:buFont typeface="Wingdings 3" panose="05040102010807070707" pitchFamily="18" charset="2"/>
              <a:buChar char="}"/>
              <a:defRPr/>
            </a:pPr>
            <a:r>
              <a:rPr lang="de-DE" sz="2000" b="1" dirty="0">
                <a:solidFill>
                  <a:srgbClr val="000000"/>
                </a:solidFill>
              </a:rPr>
              <a:t>Wer wird verpflichtet?</a:t>
            </a:r>
          </a:p>
          <a:p>
            <a:pPr lvl="1">
              <a:buClr>
                <a:srgbClr val="DC0C23"/>
              </a:buClr>
              <a:defRPr/>
            </a:pPr>
            <a:r>
              <a:rPr lang="de-DE" sz="2000" dirty="0">
                <a:solidFill>
                  <a:srgbClr val="000000"/>
                </a:solidFill>
              </a:rPr>
              <a:t>Grundstückseigentümer </a:t>
            </a:r>
            <a:r>
              <a:rPr lang="de-DE" sz="2000" b="1" dirty="0">
                <a:solidFill>
                  <a:srgbClr val="000000"/>
                </a:solidFill>
              </a:rPr>
              <a:t>oder</a:t>
            </a:r>
          </a:p>
          <a:p>
            <a:pPr lvl="1">
              <a:buClr>
                <a:srgbClr val="DC0C23"/>
              </a:buClr>
              <a:defRPr/>
            </a:pPr>
            <a:r>
              <a:rPr lang="de-DE" sz="2000" dirty="0">
                <a:solidFill>
                  <a:srgbClr val="000000"/>
                </a:solidFill>
              </a:rPr>
              <a:t>Nutzungsberechtigte = alle Personen, die von den Leitungen in ihrem Recht auf Nutzung des Grundstücks beeinträchtigt werden könnten, z.B. Mieter oder Pächter </a:t>
            </a:r>
          </a:p>
          <a:p>
            <a:pPr marL="363538" lvl="1" indent="0">
              <a:spcAft>
                <a:spcPts val="1200"/>
              </a:spcAft>
              <a:buClr>
                <a:srgbClr val="DC0C23"/>
              </a:buClr>
              <a:buFont typeface="Wingdings" panose="05000000000000000000" pitchFamily="2" charset="2"/>
              <a:buNone/>
              <a:defRPr/>
            </a:pPr>
            <a:r>
              <a:rPr lang="de-DE" sz="2000" dirty="0">
                <a:solidFill>
                  <a:srgbClr val="000000"/>
                </a:solidFill>
                <a:sym typeface="Wingdings" panose="05000000000000000000" pitchFamily="2" charset="2"/>
              </a:rPr>
              <a:t> Private und öffentliche Rechtsträger können gleichermaßen verpflichtet sein</a:t>
            </a:r>
            <a:endParaRPr lang="de-DE" sz="2000" dirty="0">
              <a:solidFill>
                <a:srgbClr val="000000"/>
              </a:solidFill>
            </a:endParaRPr>
          </a:p>
          <a:p>
            <a:pPr>
              <a:buClr>
                <a:srgbClr val="DC0C23"/>
              </a:buClr>
              <a:defRPr/>
            </a:pPr>
            <a:r>
              <a:rPr lang="de-DE" sz="2000" b="1" dirty="0">
                <a:solidFill>
                  <a:srgbClr val="000000"/>
                </a:solidFill>
              </a:rPr>
              <a:t>Wer wird berechtigt? </a:t>
            </a:r>
          </a:p>
          <a:p>
            <a:pPr lvl="1">
              <a:buClr>
                <a:srgbClr val="DC0C23"/>
              </a:buClr>
              <a:defRPr/>
            </a:pPr>
            <a:r>
              <a:rPr lang="de-DE" sz="2000" dirty="0" err="1">
                <a:solidFill>
                  <a:srgbClr val="000000"/>
                </a:solidFill>
              </a:rPr>
              <a:t>Grds</a:t>
            </a:r>
            <a:r>
              <a:rPr lang="de-DE" sz="2000" dirty="0">
                <a:solidFill>
                  <a:srgbClr val="000000"/>
                </a:solidFill>
              </a:rPr>
              <a:t>. nur Betreiber der Leitung</a:t>
            </a:r>
          </a:p>
          <a:p>
            <a:pPr marL="706438" lvl="1" indent="-342900">
              <a:buClr>
                <a:srgbClr val="DC0C23"/>
              </a:buClr>
              <a:buFont typeface="Wingdings" panose="05000000000000000000" pitchFamily="2" charset="2"/>
              <a:buChar char="à"/>
              <a:defRPr/>
            </a:pPr>
            <a:r>
              <a:rPr lang="de-DE" sz="2000" dirty="0">
                <a:solidFill>
                  <a:srgbClr val="000000"/>
                </a:solidFill>
                <a:sym typeface="Wingdings" panose="05000000000000000000" pitchFamily="2" charset="2"/>
              </a:rPr>
              <a:t>Das kann, muss aber nicht zugleich der Anlagenbetreiber sein</a:t>
            </a:r>
          </a:p>
          <a:p>
            <a:pPr marL="706438" lvl="1" indent="-342900">
              <a:buClr>
                <a:srgbClr val="DC0C23"/>
              </a:buClr>
              <a:buFont typeface="Wingdings" panose="05000000000000000000" pitchFamily="2" charset="2"/>
              <a:buChar char="à"/>
              <a:defRPr/>
            </a:pPr>
            <a:endParaRPr lang="de-DE" sz="20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706438" lvl="1" indent="-342900">
              <a:buClr>
                <a:srgbClr val="DC0C23"/>
              </a:buClr>
              <a:buFont typeface="Wingdings" panose="05000000000000000000" pitchFamily="2" charset="2"/>
              <a:buChar char="à"/>
              <a:defRPr/>
            </a:pPr>
            <a:endParaRPr lang="de-DE" sz="20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706438" lvl="1" indent="-342900">
              <a:buClr>
                <a:srgbClr val="DC0C23"/>
              </a:buClr>
              <a:buFont typeface="Wingdings" panose="05000000000000000000" pitchFamily="2" charset="2"/>
              <a:buChar char="à"/>
              <a:defRPr/>
            </a:pPr>
            <a:r>
              <a:rPr lang="de-DE" sz="2000" dirty="0">
                <a:solidFill>
                  <a:srgbClr val="000000"/>
                </a:solidFill>
                <a:sym typeface="Wingdings" panose="05000000000000000000" pitchFamily="2" charset="2"/>
              </a:rPr>
              <a:t>Duldungspflicht (von uns) = Art. 14 GG Boden = höhere Sozialpflichtigkeit als beispielsweise eingerichteter und ausgeübter Gewerbebetrieb</a:t>
            </a:r>
          </a:p>
          <a:p>
            <a:pPr marL="706438" lvl="1" indent="-342900">
              <a:buClr>
                <a:srgbClr val="DC0C23"/>
              </a:buClr>
              <a:buFont typeface="Wingdings" panose="05000000000000000000" pitchFamily="2" charset="2"/>
              <a:buChar char="à"/>
              <a:defRPr/>
            </a:pPr>
            <a:r>
              <a:rPr lang="de-DE" sz="2000" dirty="0">
                <a:solidFill>
                  <a:srgbClr val="000000"/>
                </a:solidFill>
                <a:sym typeface="Wingdings" panose="05000000000000000000" pitchFamily="2" charset="2"/>
              </a:rPr>
              <a:t>Lichte Höhe aus dem Gesetz nicht </a:t>
            </a:r>
            <a:r>
              <a:rPr lang="de-DE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ergibig</a:t>
            </a:r>
            <a:r>
              <a:rPr lang="de-DE" sz="2000" dirty="0">
                <a:solidFill>
                  <a:srgbClr val="000000"/>
                </a:solidFill>
                <a:sym typeface="Wingdings" panose="05000000000000000000" pitchFamily="2" charset="2"/>
              </a:rPr>
              <a:t>, als Jurist sicherer Weg (tiefster Punkt), DIN SPEC viel spricht dafür horizontale Ausrichtung zu nehmen (Zeichnung)</a:t>
            </a:r>
            <a:endParaRPr lang="de-DE" sz="2000" dirty="0">
              <a:solidFill>
                <a:srgbClr val="000000"/>
              </a:solidFill>
            </a:endParaRPr>
          </a:p>
          <a:p>
            <a:pPr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6DC623-C595-35B8-87AE-5A02AD8580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800C43-EF0A-42B2-B63B-C56C75422485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>
            <a:extLst>
              <a:ext uri="{FF2B5EF4-FFF2-40B4-BE49-F238E27FC236}">
                <a16:creationId xmlns:a16="http://schemas.microsoft.com/office/drawing/2014/main" id="{504D1AB3-9555-AF65-6A86-BF70B0560A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2750" y="396875"/>
            <a:ext cx="4765675" cy="26812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izenplatzhalter 2">
            <a:extLst>
              <a:ext uri="{FF2B5EF4-FFF2-40B4-BE49-F238E27FC236}">
                <a16:creationId xmlns:a16="http://schemas.microsoft.com/office/drawing/2014/main" id="{E58AE0D0-E91E-C856-6378-8B249D517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A67209-E9AA-E59F-0DDB-1BD144EECD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27D05F-E980-4B37-A774-8ACD302613A0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706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9F2CD-4514-4900-AFDE-CA4495782596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49364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>
            <a:extLst>
              <a:ext uri="{FF2B5EF4-FFF2-40B4-BE49-F238E27FC236}">
                <a16:creationId xmlns:a16="http://schemas.microsoft.com/office/drawing/2014/main" id="{504D1AB3-9555-AF65-6A86-BF70B0560A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2750" y="396875"/>
            <a:ext cx="4765675" cy="26812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izenplatzhalter 2">
            <a:extLst>
              <a:ext uri="{FF2B5EF4-FFF2-40B4-BE49-F238E27FC236}">
                <a16:creationId xmlns:a16="http://schemas.microsoft.com/office/drawing/2014/main" id="{E58AE0D0-E91E-C856-6378-8B249D517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A67209-E9AA-E59F-0DDB-1BD144EECD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27D05F-E980-4B37-A774-8ACD302613A0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8787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>
            <a:extLst>
              <a:ext uri="{FF2B5EF4-FFF2-40B4-BE49-F238E27FC236}">
                <a16:creationId xmlns:a16="http://schemas.microsoft.com/office/drawing/2014/main" id="{504D1AB3-9555-AF65-6A86-BF70B0560A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2750" y="396875"/>
            <a:ext cx="4765675" cy="26812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izenplatzhalter 2">
            <a:extLst>
              <a:ext uri="{FF2B5EF4-FFF2-40B4-BE49-F238E27FC236}">
                <a16:creationId xmlns:a16="http://schemas.microsoft.com/office/drawing/2014/main" id="{E58AE0D0-E91E-C856-6378-8B249D517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A67209-E9AA-E59F-0DDB-1BD144EECD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27D05F-E980-4B37-A774-8ACD302613A0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9349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9F2CD-4514-4900-AFDE-CA4495782596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6127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9F2CD-4514-4900-AFDE-CA4495782596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5438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>
            <a:extLst>
              <a:ext uri="{FF2B5EF4-FFF2-40B4-BE49-F238E27FC236}">
                <a16:creationId xmlns:a16="http://schemas.microsoft.com/office/drawing/2014/main" id="{504D1AB3-9555-AF65-6A86-BF70B0560A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2750" y="396875"/>
            <a:ext cx="4765675" cy="26812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izenplatzhalter 2">
            <a:extLst>
              <a:ext uri="{FF2B5EF4-FFF2-40B4-BE49-F238E27FC236}">
                <a16:creationId xmlns:a16="http://schemas.microsoft.com/office/drawing/2014/main" id="{E58AE0D0-E91E-C856-6378-8B249D517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A67209-E9AA-E59F-0DDB-1BD144EECD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27D05F-E980-4B37-A774-8ACD302613A0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>
            <a:extLst>
              <a:ext uri="{FF2B5EF4-FFF2-40B4-BE49-F238E27FC236}">
                <a16:creationId xmlns:a16="http://schemas.microsoft.com/office/drawing/2014/main" id="{504D1AB3-9555-AF65-6A86-BF70B0560A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2750" y="396875"/>
            <a:ext cx="4765675" cy="26812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izenplatzhalter 2">
            <a:extLst>
              <a:ext uri="{FF2B5EF4-FFF2-40B4-BE49-F238E27FC236}">
                <a16:creationId xmlns:a16="http://schemas.microsoft.com/office/drawing/2014/main" id="{E58AE0D0-E91E-C856-6378-8B249D517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A67209-E9AA-E59F-0DDB-1BD144EECD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27D05F-E980-4B37-A774-8ACD302613A0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8499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>
            <a:extLst>
              <a:ext uri="{FF2B5EF4-FFF2-40B4-BE49-F238E27FC236}">
                <a16:creationId xmlns:a16="http://schemas.microsoft.com/office/drawing/2014/main" id="{504D1AB3-9555-AF65-6A86-BF70B0560A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2750" y="396875"/>
            <a:ext cx="4765675" cy="26812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izenplatzhalter 2">
            <a:extLst>
              <a:ext uri="{FF2B5EF4-FFF2-40B4-BE49-F238E27FC236}">
                <a16:creationId xmlns:a16="http://schemas.microsoft.com/office/drawing/2014/main" id="{E58AE0D0-E91E-C856-6378-8B249D517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A67209-E9AA-E59F-0DDB-1BD144EECD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27D05F-E980-4B37-A774-8ACD302613A0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904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>
            <a:extLst>
              <a:ext uri="{FF2B5EF4-FFF2-40B4-BE49-F238E27FC236}">
                <a16:creationId xmlns:a16="http://schemas.microsoft.com/office/drawing/2014/main" id="{A0227479-32F7-7DAC-ACE8-974A937CE0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2750" y="396875"/>
            <a:ext cx="4765675" cy="26812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>
            <a:extLst>
              <a:ext uri="{FF2B5EF4-FFF2-40B4-BE49-F238E27FC236}">
                <a16:creationId xmlns:a16="http://schemas.microsoft.com/office/drawing/2014/main" id="{639937B2-6111-AF12-9A0E-0568C546D0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38916" name="Foliennummernplatzhalter 3">
            <a:extLst>
              <a:ext uri="{FF2B5EF4-FFF2-40B4-BE49-F238E27FC236}">
                <a16:creationId xmlns:a16="http://schemas.microsoft.com/office/drawing/2014/main" id="{AEF42AB6-B2AE-B876-A37B-9FAF1E17B9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50888" indent="-287338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57288" indent="-230188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20838" indent="-230188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85975" indent="-230188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4317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300037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5757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91477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956D3A-59CB-4D43-9FDE-2AC5B69A0B48}" type="slidenum">
              <a:rPr lang="de-DE" altLang="de-DE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>
            <a:extLst>
              <a:ext uri="{FF2B5EF4-FFF2-40B4-BE49-F238E27FC236}">
                <a16:creationId xmlns:a16="http://schemas.microsoft.com/office/drawing/2014/main" id="{C8A71B1A-08F2-FE35-492F-CA2317FF0A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2750" y="396875"/>
            <a:ext cx="4765675" cy="26812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izenplatzhalter 2">
            <a:extLst>
              <a:ext uri="{FF2B5EF4-FFF2-40B4-BE49-F238E27FC236}">
                <a16:creationId xmlns:a16="http://schemas.microsoft.com/office/drawing/2014/main" id="{83A4DFBD-2DE1-0696-06C7-2D89D9EEA2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40964" name="Foliennummernplatzhalter 3">
            <a:extLst>
              <a:ext uri="{FF2B5EF4-FFF2-40B4-BE49-F238E27FC236}">
                <a16:creationId xmlns:a16="http://schemas.microsoft.com/office/drawing/2014/main" id="{D2EF84B4-5866-FB69-A55B-0F370B63E4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50888" indent="-287338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57288" indent="-230188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20838" indent="-230188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85975" indent="-230188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4317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300037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5757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91477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EE587B-88ED-4BB1-B3E2-AFA84C280C5C}" type="slidenum">
              <a:rPr lang="de-DE" altLang="de-DE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67408" y="4005064"/>
            <a:ext cx="7128817" cy="864000"/>
          </a:xfrm>
          <a:prstGeom prst="rect">
            <a:avLst/>
          </a:prstGeom>
        </p:spPr>
        <p:txBody>
          <a:bodyPr lIns="0" tIns="7200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 baseline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>
                <a:solidFill>
                  <a:schemeClr val="tx1"/>
                </a:solidFill>
              </a:defRPr>
            </a:lvl9pPr>
          </a:lstStyle>
          <a:p>
            <a:r>
              <a:rPr lang="de-DE" dirty="0"/>
              <a:t>Optionale Untertitelzeilen, durch Klicken bearbeiten, </a:t>
            </a:r>
            <a:br>
              <a:rPr lang="de-DE" dirty="0"/>
            </a:br>
            <a:r>
              <a:rPr lang="de-DE" dirty="0"/>
              <a:t>Corbel 20-16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EA78C48-7B72-416D-B9D8-FCC2083555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767408" y="2997056"/>
            <a:ext cx="10045055" cy="936000"/>
          </a:xfrm>
        </p:spPr>
        <p:txBody>
          <a:bodyPr vert="horz"/>
          <a:lstStyle>
            <a:lvl1pPr>
              <a:defRPr/>
            </a:lvl1pPr>
          </a:lstStyle>
          <a:p>
            <a:r>
              <a:rPr lang="de-DE" dirty="0"/>
              <a:t>Titelzeile(n), Cambria 28 </a:t>
            </a:r>
            <a:r>
              <a:rPr lang="de-DE" dirty="0" err="1"/>
              <a:t>pt</a:t>
            </a:r>
            <a:r>
              <a:rPr lang="de-DE" dirty="0"/>
              <a:t>., durch Klicken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8C65031-44D8-46E7-B994-D663640657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11160000" y="169200"/>
            <a:ext cx="864000" cy="7678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23847A-85FB-C2E1-9FA3-B351E01605E1}"/>
              </a:ext>
            </a:extLst>
          </p:cNvPr>
          <p:cNvSpPr txBox="1"/>
          <p:nvPr userDrawn="1"/>
        </p:nvSpPr>
        <p:spPr bwMode="gray">
          <a:xfrm>
            <a:off x="7920000" y="6477751"/>
            <a:ext cx="3168000" cy="28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z="900" dirty="0">
                <a:solidFill>
                  <a:schemeClr val="tx1"/>
                </a:solidFill>
                <a:ea typeface="+mj-ea"/>
                <a:cs typeface="Arial" panose="020B0604020202020204" pitchFamily="34" charset="0"/>
              </a:rPr>
              <a:t>© DIE BBH-GRUPPE // BECKER BÜTTNER HELD PARTGMBB</a:t>
            </a:r>
            <a:endParaRPr lang="de-DE" sz="700" dirty="0">
              <a:solidFill>
                <a:schemeClr val="tx1"/>
              </a:solidFill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3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zu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/>
            </a:lvl1pPr>
          </a:lstStyle>
          <a:p>
            <a:r>
              <a:rPr lang="de-DE" dirty="0"/>
              <a:t>Inhaltsfolie, Überschrift, Cambria 28 </a:t>
            </a:r>
            <a:r>
              <a:rPr lang="de-DE" dirty="0" err="1"/>
              <a:t>pt</a:t>
            </a:r>
            <a:r>
              <a:rPr lang="de-DE" dirty="0"/>
              <a:t>., max. 2-zeilig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quarter" idx="10" hasCustomPrompt="1"/>
          </p:nvPr>
        </p:nvSpPr>
        <p:spPr bwMode="gray">
          <a:xfrm>
            <a:off x="407989" y="1700808"/>
            <a:ext cx="3600450" cy="4392017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quarter" idx="11" hasCustomPrompt="1"/>
          </p:nvPr>
        </p:nvSpPr>
        <p:spPr bwMode="gray">
          <a:xfrm>
            <a:off x="4295775" y="1700808"/>
            <a:ext cx="7488238" cy="4392017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3073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zu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15478" y="324000"/>
            <a:ext cx="10404475" cy="792000"/>
          </a:xfrm>
        </p:spPr>
        <p:txBody>
          <a:bodyPr vert="horz"/>
          <a:lstStyle>
            <a:lvl1pPr>
              <a:defRPr sz="2800"/>
            </a:lvl1pPr>
          </a:lstStyle>
          <a:p>
            <a:r>
              <a:rPr lang="de-DE" dirty="0"/>
              <a:t>Inhaltsfolie, Überschrift, Cambria 28 </a:t>
            </a:r>
            <a:r>
              <a:rPr lang="de-DE" dirty="0" err="1"/>
              <a:t>pt</a:t>
            </a:r>
            <a:r>
              <a:rPr lang="de-DE" dirty="0"/>
              <a:t>., max. 2-zeilig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quarter" idx="10" hasCustomPrompt="1"/>
          </p:nvPr>
        </p:nvSpPr>
        <p:spPr bwMode="gray">
          <a:xfrm>
            <a:off x="8184182" y="1700808"/>
            <a:ext cx="3600450" cy="4392017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quarter" idx="11" hasCustomPrompt="1"/>
          </p:nvPr>
        </p:nvSpPr>
        <p:spPr bwMode="gray">
          <a:xfrm>
            <a:off x="407368" y="1700808"/>
            <a:ext cx="7488238" cy="4392017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96299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A705B408-282D-4639-ACC6-9C056AE5B71E}"/>
              </a:ext>
            </a:extLst>
          </p:cNvPr>
          <p:cNvSpPr txBox="1"/>
          <p:nvPr userDrawn="1"/>
        </p:nvSpPr>
        <p:spPr>
          <a:xfrm>
            <a:off x="2243572" y="2780928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tx2"/>
                </a:solidFill>
                <a:latin typeface="+mj-lt"/>
                <a:ea typeface="Apex New Book" panose="02010600040501010103" pitchFamily="50" charset="0"/>
              </a:rPr>
              <a:t>Vielen Dank</a:t>
            </a:r>
            <a:br>
              <a:rPr lang="de-DE" sz="2400" dirty="0">
                <a:solidFill>
                  <a:schemeClr val="tx2"/>
                </a:solidFill>
                <a:latin typeface="+mj-lt"/>
                <a:ea typeface="Apex New Book" panose="02010600040501010103" pitchFamily="50" charset="0"/>
              </a:rPr>
            </a:br>
            <a:r>
              <a:rPr lang="de-DE" sz="2400" dirty="0">
                <a:solidFill>
                  <a:schemeClr val="tx2"/>
                </a:solidFill>
                <a:latin typeface="+mj-lt"/>
                <a:ea typeface="Apex New Book" panose="02010600040501010103" pitchFamily="50" charset="0"/>
              </a:rPr>
              <a:t>für Ihre Aufmerksamkeit.</a:t>
            </a:r>
          </a:p>
          <a:p>
            <a:pPr algn="ctr"/>
            <a:endParaRPr lang="de-DE" sz="2400" dirty="0">
              <a:solidFill>
                <a:schemeClr val="tx2"/>
              </a:solidFill>
              <a:latin typeface="+mj-lt"/>
              <a:ea typeface="Apex New Book" panose="02010600040501010103" pitchFamily="50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E7F1F19-BB0C-2532-9B36-A5C1E663C4D1}"/>
              </a:ext>
            </a:extLst>
          </p:cNvPr>
          <p:cNvSpPr txBox="1"/>
          <p:nvPr userDrawn="1"/>
        </p:nvSpPr>
        <p:spPr>
          <a:xfrm>
            <a:off x="2783632" y="3685176"/>
            <a:ext cx="61617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/>
              <a:t>www.die-bbh-gruppe.de</a:t>
            </a:r>
            <a:br>
              <a:rPr lang="de-DE" sz="1600" dirty="0"/>
            </a:br>
            <a:r>
              <a:rPr lang="de-DE" sz="1600" dirty="0"/>
              <a:t>www.bbh-blog.de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D43BC45-8705-631D-EDBC-2B0D24D446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1849" y="4591088"/>
            <a:ext cx="5448300" cy="628650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4BF718AB-EDC9-419B-839A-B3FAAEE8445A}"/>
              </a:ext>
            </a:extLst>
          </p:cNvPr>
          <p:cNvSpPr txBox="1"/>
          <p:nvPr userDrawn="1"/>
        </p:nvSpPr>
        <p:spPr bwMode="gray">
          <a:xfrm>
            <a:off x="4512000" y="6477751"/>
            <a:ext cx="3168000" cy="28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de-DE" sz="900" dirty="0">
                <a:solidFill>
                  <a:schemeClr val="tx1"/>
                </a:solidFill>
                <a:ea typeface="+mj-ea"/>
                <a:cs typeface="Arial" panose="020B0604020202020204" pitchFamily="34" charset="0"/>
              </a:rPr>
              <a:t>© DIE BBH-GRUPPE // BECKER BÜTTNER HELD PARTGMBB</a:t>
            </a:r>
            <a:endParaRPr lang="de-DE" sz="700" dirty="0">
              <a:solidFill>
                <a:schemeClr val="tx1"/>
              </a:solidFill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6DB26B5-46D1-FEDA-EA9F-C8E4B6D976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11160000" y="169590"/>
            <a:ext cx="864000" cy="767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2391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1"/>
        </p:nvGrpSpPr>
        <p:grpSpPr bwMode="gray">
          <a:xfrm>
            <a:off x="527051" y="253740"/>
            <a:ext cx="11135783" cy="6088919"/>
            <a:chOff x="395288" y="319997"/>
            <a:chExt cx="8351837" cy="6022898"/>
          </a:xfrm>
          <a:noFill/>
        </p:grpSpPr>
        <p:sp>
          <p:nvSpPr>
            <p:cNvPr id="3" name="Rechteck 2"/>
            <p:cNvSpPr/>
            <p:nvPr userDrawn="1"/>
          </p:nvSpPr>
          <p:spPr bwMode="gray">
            <a:xfrm>
              <a:off x="395288" y="319997"/>
              <a:ext cx="8351837" cy="563206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poS" pitchFamily="2" charset="0"/>
              </a:endParaRPr>
            </a:p>
          </p:txBody>
        </p:sp>
        <p:sp>
          <p:nvSpPr>
            <p:cNvPr id="4" name="Gleichschenkliges Dreieck 3"/>
            <p:cNvSpPr/>
            <p:nvPr userDrawn="1"/>
          </p:nvSpPr>
          <p:spPr bwMode="gray">
            <a:xfrm rot="10800000">
              <a:off x="7374464" y="5809495"/>
              <a:ext cx="541866" cy="533400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poS" pitchFamily="2" charset="0"/>
              </a:endParaRPr>
            </a:p>
          </p:txBody>
        </p:sp>
      </p:grpSp>
      <p:sp>
        <p:nvSpPr>
          <p:cNvPr id="7" name="Textfeld 6"/>
          <p:cNvSpPr txBox="1"/>
          <p:nvPr userDrawn="1"/>
        </p:nvSpPr>
        <p:spPr bwMode="gray">
          <a:xfrm>
            <a:off x="623888" y="2781040"/>
            <a:ext cx="10944225" cy="100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b="0" i="0" dirty="0">
                <a:solidFill>
                  <a:schemeClr val="tx2"/>
                </a:solidFill>
                <a:latin typeface="+mj-lt"/>
              </a:rPr>
              <a:t>Backup.</a:t>
            </a:r>
          </a:p>
        </p:txBody>
      </p:sp>
    </p:spTree>
    <p:extLst>
      <p:ext uri="{BB962C8B-B14F-4D97-AF65-F5344CB8AC3E}">
        <p14:creationId xmlns:p14="http://schemas.microsoft.com/office/powerpoint/2010/main" val="2318498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589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nehmensprof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07988" y="1773238"/>
            <a:ext cx="3600449" cy="4319587"/>
          </a:xfrm>
          <a:prstGeom prst="rect">
            <a:avLst/>
          </a:prstGeom>
          <a:solidFill>
            <a:srgbClr val="FFC000"/>
          </a:solidFill>
        </p:spPr>
        <p:txBody>
          <a:bodyPr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de-DE" dirty="0"/>
              <a:t>Platzhalter für ein Bild, </a:t>
            </a:r>
            <a:br>
              <a:rPr lang="de-DE" dirty="0"/>
            </a:br>
            <a:r>
              <a:rPr lang="de-DE" dirty="0"/>
              <a:t>durch Klicken einfügen</a:t>
            </a:r>
            <a:br>
              <a:rPr lang="de-DE" dirty="0"/>
            </a:br>
            <a:r>
              <a:rPr lang="de-DE" dirty="0"/>
              <a:t>120 x 100 mm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4E875EE-2949-4DDD-AA4F-11D05683B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de-DE" dirty="0"/>
              <a:t>Unternehmensprofil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F9CCF5B-1B8E-4329-9F70-6DE605F2692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95775" y="1701800"/>
            <a:ext cx="7488238" cy="43910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509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BH_Inhaltsfolie Vollformat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Inhaltsfolie, Überschrift, Cambria 28 </a:t>
            </a:r>
            <a:r>
              <a:rPr lang="de-DE" dirty="0" err="1"/>
              <a:t>pt</a:t>
            </a:r>
            <a:r>
              <a:rPr lang="de-DE" dirty="0"/>
              <a:t>., max. 2-zeilig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768349" y="1709738"/>
            <a:ext cx="10656000" cy="4449600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5649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0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902" y="273245"/>
            <a:ext cx="11234612" cy="430887"/>
          </a:xfrm>
        </p:spPr>
        <p:txBody>
          <a:bodyPr wrap="square">
            <a:spAutoFit/>
          </a:bodyPr>
          <a:lstStyle>
            <a:lvl1pPr marL="0" indent="0" defTabSz="378050">
              <a:defRPr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7901" y="1773238"/>
            <a:ext cx="11234612" cy="4248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181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bens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leichschenkliges Dreieck 11">
            <a:extLst>
              <a:ext uri="{FF2B5EF4-FFF2-40B4-BE49-F238E27FC236}">
                <a16:creationId xmlns:a16="http://schemas.microsoft.com/office/drawing/2014/main" id="{52D576C2-762F-4351-B0CF-D6F1BFB69CE5}"/>
              </a:ext>
            </a:extLst>
          </p:cNvPr>
          <p:cNvSpPr/>
          <p:nvPr userDrawn="1"/>
        </p:nvSpPr>
        <p:spPr bwMode="gray">
          <a:xfrm>
            <a:off x="1468502" y="5024006"/>
            <a:ext cx="576000" cy="349250"/>
          </a:xfrm>
          <a:prstGeom prst="triangle">
            <a:avLst/>
          </a:prstGeom>
          <a:solidFill>
            <a:schemeClr val="accent6"/>
          </a:solidFill>
        </p:spPr>
        <p:txBody>
          <a:bodyPr tIns="324000" anchor="ctr" anchorCtr="0"/>
          <a:lstStyle/>
          <a:p>
            <a:pPr marL="285750" indent="-285750">
              <a:spcBef>
                <a:spcPts val="600"/>
              </a:spcBef>
              <a:buClr>
                <a:schemeClr val="accent4"/>
              </a:buClr>
              <a:buSzPct val="75000"/>
              <a:buFont typeface="Marlett" pitchFamily="2" charset="2"/>
              <a:buChar char="4"/>
            </a:pPr>
            <a:endParaRPr lang="de-DE" sz="16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 bwMode="gray">
          <a:xfrm>
            <a:off x="3324225" y="1699200"/>
            <a:ext cx="8459788" cy="345600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SzPct val="75000"/>
              <a:buFontTx/>
              <a:buNone/>
              <a:defRPr lang="de-DE" sz="1800" smtClean="0"/>
            </a:lvl1pPr>
            <a:lvl2pPr marL="252000" indent="-252000">
              <a:spcBef>
                <a:spcPts val="300"/>
              </a:spcBef>
              <a:spcAft>
                <a:spcPts val="0"/>
              </a:spcAft>
              <a:buSzPct val="75000"/>
              <a:buFont typeface="Wingdings 3" panose="05040102010807070707" pitchFamily="18" charset="2"/>
              <a:buChar char="}"/>
              <a:tabLst/>
              <a:defRPr sz="1600"/>
            </a:lvl2pPr>
            <a:lvl3pPr marL="252000" indent="-252000">
              <a:spcBef>
                <a:spcPts val="300"/>
              </a:spcBef>
              <a:spcAft>
                <a:spcPts val="0"/>
              </a:spcAft>
              <a:buSzPct val="75000"/>
              <a:buFont typeface="Wingdings 3" panose="05040102010807070707" pitchFamily="18" charset="2"/>
              <a:buChar char="}"/>
              <a:tabLst/>
              <a:defRPr sz="1600"/>
            </a:lvl3pPr>
            <a:lvl4pPr marL="252000" indent="-252000">
              <a:spcBef>
                <a:spcPts val="300"/>
              </a:spcBef>
              <a:spcAft>
                <a:spcPts val="0"/>
              </a:spcAft>
              <a:buSzPct val="75000"/>
              <a:buFont typeface="Wingdings 3" panose="05040102010807070707" pitchFamily="18" charset="2"/>
              <a:buChar char="}"/>
              <a:tabLst/>
              <a:defRPr sz="1600"/>
            </a:lvl4pPr>
            <a:lvl5pPr marL="252000" indent="-252000">
              <a:spcBef>
                <a:spcPts val="300"/>
              </a:spcBef>
              <a:spcAft>
                <a:spcPts val="0"/>
              </a:spcAft>
              <a:buSzPct val="75000"/>
              <a:buFont typeface="Wingdings 3" panose="05040102010807070707" pitchFamily="18" charset="2"/>
              <a:buChar char="}"/>
              <a:tabLst/>
              <a:defRPr sz="1600"/>
            </a:lvl5pPr>
            <a:lvl6pPr marL="252000" indent="-252000">
              <a:spcBef>
                <a:spcPts val="300"/>
              </a:spcBef>
              <a:spcAft>
                <a:spcPts val="0"/>
              </a:spcAft>
              <a:buFont typeface="Wingdings 3" panose="05040102010807070707" pitchFamily="18" charset="2"/>
              <a:buChar char="}"/>
              <a:defRPr sz="1600"/>
            </a:lvl6pPr>
            <a:lvl7pPr marL="252000" indent="-252000">
              <a:spcBef>
                <a:spcPts val="300"/>
              </a:spcBef>
              <a:spcAft>
                <a:spcPts val="0"/>
              </a:spcAft>
              <a:buFont typeface="Wingdings 3" panose="05040102010807070707" pitchFamily="18" charset="2"/>
              <a:buChar char="}"/>
              <a:defRPr sz="1600"/>
            </a:lvl7pPr>
            <a:lvl8pPr marL="252000" indent="-252000">
              <a:spcBef>
                <a:spcPts val="300"/>
              </a:spcBef>
              <a:spcAft>
                <a:spcPts val="0"/>
              </a:spcAft>
              <a:buFont typeface="Wingdings 3" panose="05040102010807070707" pitchFamily="18" charset="2"/>
              <a:buChar char="}"/>
              <a:defRPr sz="1600"/>
            </a:lvl8pPr>
            <a:lvl9pPr marL="252000" indent="-252000">
              <a:spcBef>
                <a:spcPts val="300"/>
              </a:spcBef>
              <a:spcAft>
                <a:spcPts val="0"/>
              </a:spcAft>
              <a:buFont typeface="Wingdings 3" panose="05040102010807070707" pitchFamily="18" charset="2"/>
              <a:buChar char="}"/>
              <a:defRPr sz="1600"/>
            </a:lvl9pPr>
          </a:lstStyle>
          <a:p>
            <a:pPr lvl="0"/>
            <a:r>
              <a:rPr lang="de-DE" dirty="0"/>
              <a:t>Text Portrait Mitarbeiter, Corbel 18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Kompetenzen Mitarbeiter, Corbel 16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07988" y="1773238"/>
            <a:ext cx="2627312" cy="3023570"/>
          </a:xfrm>
          <a:prstGeom prst="rect">
            <a:avLst/>
          </a:prstGeom>
          <a:solidFill>
            <a:srgbClr val="FFC000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Platzhalter für ein Bild, durch Klicken einfügen,</a:t>
            </a:r>
            <a:br>
              <a:rPr lang="de-DE" dirty="0"/>
            </a:br>
            <a:r>
              <a:rPr lang="de-DE" dirty="0"/>
              <a:t>84 x 73 mm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7987" y="5373256"/>
            <a:ext cx="11376026" cy="360000"/>
          </a:xfr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36000" rIns="90000" bIns="36000" rtlCol="0" anchor="b" anchorCtr="0">
            <a:noAutofit/>
          </a:bodyPr>
          <a:lstStyle>
            <a:lvl1pPr marL="0" indent="0">
              <a:spcBef>
                <a:spcPts val="300"/>
              </a:spcBef>
              <a:spcAft>
                <a:spcPts val="0"/>
              </a:spcAft>
              <a:buFont typeface="Marlett" pitchFamily="2" charset="2"/>
              <a:buNone/>
              <a:defRPr lang="de-DE" sz="1600" b="1" baseline="0" dirty="0">
                <a:solidFill>
                  <a:schemeClr val="tx2"/>
                </a:solidFill>
                <a:latin typeface="+mn-lt"/>
              </a:defRPr>
            </a:lvl1pPr>
          </a:lstStyle>
          <a:p>
            <a:pPr marL="0" lvl="0"/>
            <a:r>
              <a:rPr lang="de-DE" dirty="0"/>
              <a:t>Funktion 1 · Funktion 2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07987" y="5733296"/>
            <a:ext cx="11376026" cy="360000"/>
          </a:xfr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36000" rIns="90000" bIns="36000" rtlCol="0" anchor="t" anchorCtr="0">
            <a:noAutofit/>
          </a:bodyPr>
          <a:lstStyle>
            <a:lvl1pPr marL="0" indent="0">
              <a:spcBef>
                <a:spcPts val="300"/>
              </a:spcBef>
              <a:spcAft>
                <a:spcPts val="0"/>
              </a:spcAft>
              <a:buFont typeface="Marlett" pitchFamily="2" charset="2"/>
              <a:buNone/>
              <a:defRPr lang="de-DE" sz="1600" b="0" baseline="0" dirty="0">
                <a:solidFill>
                  <a:schemeClr val="tx2"/>
                </a:solidFill>
                <a:latin typeface="+mn-lt"/>
              </a:defRPr>
            </a:lvl1pPr>
          </a:lstStyle>
          <a:p>
            <a:pPr marL="0" lvl="0"/>
            <a:r>
              <a:rPr lang="de-DE" dirty="0"/>
              <a:t>PLZ Ort · Straße </a:t>
            </a:r>
            <a:r>
              <a:rPr lang="de-DE" dirty="0" err="1"/>
              <a:t>Nr</a:t>
            </a:r>
            <a:r>
              <a:rPr lang="de-DE" dirty="0"/>
              <a:t> · Tel +49 (0)XYZ · vorname.nachname@bbh-online.de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4A1284E-F55C-4CC5-B80C-7CB0F88BEB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de-DE" dirty="0"/>
              <a:t>Titel 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61312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BH_Inhaltsfolie Vollformat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768351" y="1709739"/>
            <a:ext cx="10653183" cy="445611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037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Mandanten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A991D01-452C-4D69-8309-D20F6510166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295775" y="1557338"/>
            <a:ext cx="3600449" cy="1366837"/>
          </a:xfr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i="1"/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i="1"/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i="1"/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i="1"/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i="1"/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i="1"/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i="1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i="1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i="1"/>
            </a:lvl9pPr>
          </a:lstStyle>
          <a:p>
            <a:pPr lvl="0"/>
            <a:r>
              <a:rPr lang="de-DE" dirty="0"/>
              <a:t>Optional: Mandantenlogo mittig platzieren max. 38 x 96 mm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EA159B8-C69E-4FC6-801D-3F2141F8EF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766764" y="2997056"/>
            <a:ext cx="10045700" cy="936000"/>
          </a:xfrm>
        </p:spPr>
        <p:txBody>
          <a:bodyPr vert="horz"/>
          <a:lstStyle>
            <a:lvl1pPr>
              <a:defRPr/>
            </a:lvl1pPr>
          </a:lstStyle>
          <a:p>
            <a:r>
              <a:rPr lang="de-DE" dirty="0"/>
              <a:t>Titelzeile(n), Cambria 28 </a:t>
            </a:r>
            <a:r>
              <a:rPr lang="de-DE" dirty="0" err="1"/>
              <a:t>pt</a:t>
            </a:r>
            <a:r>
              <a:rPr lang="de-DE" dirty="0"/>
              <a:t>., durch Klicken bearbeiten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C235AD96-577D-4E8D-9883-202DEADA2E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66764" y="4005064"/>
            <a:ext cx="7129461" cy="864000"/>
          </a:xfrm>
          <a:prstGeom prst="rect">
            <a:avLst/>
          </a:prstGeom>
        </p:spPr>
        <p:txBody>
          <a:bodyPr lIns="0" tIns="7200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 baseline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>
                <a:solidFill>
                  <a:schemeClr val="tx1"/>
                </a:solidFill>
              </a:defRPr>
            </a:lvl9pPr>
          </a:lstStyle>
          <a:p>
            <a:r>
              <a:rPr lang="de-DE" dirty="0"/>
              <a:t>Optionale Untertitelzeilen, durch Klicken bearbeiten, </a:t>
            </a:r>
            <a:br>
              <a:rPr lang="de-DE" dirty="0"/>
            </a:br>
            <a:r>
              <a:rPr lang="de-DE" dirty="0"/>
              <a:t>Corbel 20-16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0FE015D-AFB6-60C8-3D2C-D2D9022AD1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11160000" y="169590"/>
            <a:ext cx="864000" cy="7678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B218E1E9-3593-2D43-9437-DFDE324E2BF7}"/>
              </a:ext>
            </a:extLst>
          </p:cNvPr>
          <p:cNvSpPr/>
          <p:nvPr userDrawn="1"/>
        </p:nvSpPr>
        <p:spPr bwMode="gray">
          <a:xfrm>
            <a:off x="396963" y="6552502"/>
            <a:ext cx="145552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337E45-728D-4F91-915C-3A00294C8321}" type="datetime1">
              <a:rPr kumimoji="0" lang="de-DE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19.02.2025</a:t>
            </a:fld>
            <a:r>
              <a:rPr kumimoji="0" 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</a:t>
            </a:r>
            <a:r>
              <a:rPr kumimoji="0" 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</a:rPr>
              <a:t>·</a:t>
            </a:r>
            <a:r>
              <a:rPr kumimoji="0" 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Auftragsnummer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F9B37E6B-41CB-1B1F-8F67-A3545D2FF164}"/>
              </a:ext>
            </a:extLst>
          </p:cNvPr>
          <p:cNvSpPr txBox="1"/>
          <p:nvPr userDrawn="1"/>
        </p:nvSpPr>
        <p:spPr bwMode="gray">
          <a:xfrm>
            <a:off x="7920000" y="6477751"/>
            <a:ext cx="3168000" cy="28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z="900" dirty="0">
                <a:solidFill>
                  <a:schemeClr val="tx1"/>
                </a:solidFill>
                <a:ea typeface="+mj-ea"/>
                <a:cs typeface="Arial" panose="020B0604020202020204" pitchFamily="34" charset="0"/>
              </a:rPr>
              <a:t>© DIE BBH-GRUPPE // BECKER BÜTTNER HELD PARTGMBB</a:t>
            </a:r>
            <a:endParaRPr lang="de-DE" sz="700" dirty="0">
              <a:solidFill>
                <a:schemeClr val="tx1"/>
              </a:solidFill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51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numeri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 bwMode="gray">
          <a:xfrm>
            <a:off x="767407" y="1699200"/>
            <a:ext cx="11016605" cy="43915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61950" indent="-361950">
              <a:buClr>
                <a:schemeClr val="tx2"/>
              </a:buClr>
              <a:buSzPct val="100000"/>
              <a:buFont typeface="+mj-lt"/>
              <a:buAutoNum type="arabicPeriod"/>
              <a:defRPr sz="2400">
                <a:solidFill>
                  <a:schemeClr val="tx1"/>
                </a:solidFill>
              </a:defRPr>
            </a:lvl1pPr>
            <a:lvl2pPr marL="576000" indent="-252000">
              <a:buClr>
                <a:schemeClr val="tx2"/>
              </a:buClr>
              <a:buSzPct val="100000"/>
              <a:buFont typeface="+mj-lt"/>
              <a:buAutoNum type="arabicPeriod"/>
              <a:defRPr sz="2000">
                <a:solidFill>
                  <a:schemeClr val="tx1"/>
                </a:solidFill>
              </a:defRPr>
            </a:lvl2pPr>
            <a:lvl3pPr marL="828000" indent="-252000">
              <a:buClr>
                <a:schemeClr val="tx2"/>
              </a:buClr>
              <a:buSzPct val="100000"/>
              <a:buFont typeface="+mj-lt"/>
              <a:buAutoNum type="arabicPeriod"/>
              <a:defRPr sz="1800">
                <a:solidFill>
                  <a:schemeClr val="tx1"/>
                </a:solidFill>
              </a:defRPr>
            </a:lvl3pPr>
            <a:lvl4pPr marL="1080000" indent="-252000">
              <a:buClr>
                <a:schemeClr val="tx2"/>
              </a:buClr>
              <a:buSzPct val="10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4pPr>
            <a:lvl5pPr marL="1296000" indent="-216000">
              <a:spcBef>
                <a:spcPts val="0"/>
              </a:spcBef>
              <a:buClr>
                <a:schemeClr val="tx2"/>
              </a:buClr>
              <a:buSzPct val="100000"/>
              <a:buFont typeface="+mj-lt"/>
              <a:buAutoNum type="arabicPeriod"/>
              <a:defRPr sz="1400">
                <a:solidFill>
                  <a:schemeClr val="tx1"/>
                </a:solidFill>
              </a:defRPr>
            </a:lvl5pPr>
            <a:lvl6pPr marL="1296000" indent="-216000">
              <a:buSzPct val="100000"/>
              <a:buFont typeface="+mj-lt"/>
              <a:buAutoNum type="arabicPeriod"/>
              <a:defRPr sz="1400"/>
            </a:lvl6pPr>
            <a:lvl7pPr marL="1296000" indent="-216000">
              <a:buSzPct val="100000"/>
              <a:buFont typeface="+mj-lt"/>
              <a:buAutoNum type="arabicPeriod"/>
              <a:defRPr sz="1400"/>
            </a:lvl7pPr>
            <a:lvl8pPr marL="1296000" indent="-216000">
              <a:buSzPct val="100000"/>
              <a:buFont typeface="+mj-lt"/>
              <a:buAutoNum type="arabicPeriod"/>
              <a:defRPr sz="1400"/>
            </a:lvl8pPr>
            <a:lvl9pPr marL="1296000" indent="-216000">
              <a:buSzPct val="100000"/>
              <a:buFont typeface="+mj-lt"/>
              <a:buAutoNum type="arabicPeriod"/>
              <a:defRPr sz="1400"/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3510EEC-519C-4C46-9188-521D2F61F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/>
            </a:lvl1pPr>
          </a:lstStyle>
          <a:p>
            <a:r>
              <a:rPr lang="de-DE" dirty="0"/>
              <a:t>Agenda bzw. Inhaltsverzeichnis, Cambria 28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180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Lis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0" hasCustomPrompt="1"/>
          </p:nvPr>
        </p:nvSpPr>
        <p:spPr bwMode="gray">
          <a:xfrm>
            <a:off x="767408" y="1699200"/>
            <a:ext cx="11016605" cy="4391521"/>
          </a:xfrm>
        </p:spPr>
        <p:txBody>
          <a:bodyPr>
            <a:noAutofit/>
          </a:bodyPr>
          <a:lstStyle>
            <a:lvl1pPr marL="361950" indent="-361950">
              <a:buClr>
                <a:schemeClr val="tx2"/>
              </a:buClr>
              <a:defRPr sz="2400"/>
            </a:lvl1pPr>
            <a:lvl2pPr marL="533400" indent="-184150">
              <a:buClr>
                <a:schemeClr val="tx2"/>
              </a:buClr>
              <a:defRPr sz="2000"/>
            </a:lvl2pPr>
            <a:lvl3pPr marL="723900" indent="-174625">
              <a:buClr>
                <a:schemeClr val="tx2"/>
              </a:buClr>
              <a:defRPr sz="1800"/>
            </a:lvl3pPr>
            <a:lvl4pPr marL="901700" indent="-174625" defTabSz="1079500">
              <a:buClr>
                <a:schemeClr val="tx2"/>
              </a:buClr>
              <a:defRPr sz="1600"/>
            </a:lvl4pPr>
            <a:lvl5pPr marL="901700" indent="-174625" defTabSz="1079500">
              <a:buClr>
                <a:schemeClr val="tx2"/>
              </a:buClr>
              <a:defRPr sz="1400"/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FE86279-707E-41CC-B326-20286D30CD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/>
            </a:lvl1pPr>
          </a:lstStyle>
          <a:p>
            <a:r>
              <a:rPr lang="de-DE" dirty="0"/>
              <a:t>Agenda bzw. Inhaltsverzeichnis, Cambria 28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641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E9E33F2-E570-4E14-8B24-6B7CC5BFB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/>
            </a:lvl1pPr>
          </a:lstStyle>
          <a:p>
            <a:r>
              <a:rPr lang="de-DE" dirty="0"/>
              <a:t>Inhaltsfolie, Überschrift, Cambria 28 </a:t>
            </a:r>
            <a:r>
              <a:rPr lang="de-DE" dirty="0" err="1"/>
              <a:t>pt</a:t>
            </a:r>
            <a:r>
              <a:rPr lang="de-DE" dirty="0"/>
              <a:t>., max. 2-zeilig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035D8B5-24C0-4B57-A317-B61BC2A8285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200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ruktur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E9E33F2-E570-4E14-8B24-6B7CC5BFB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/>
            </a:lvl1pPr>
          </a:lstStyle>
          <a:p>
            <a:r>
              <a:rPr lang="de-DE" dirty="0"/>
              <a:t>Inhaltsfolie, Überschrift, Cambria 28 </a:t>
            </a:r>
            <a:r>
              <a:rPr lang="de-DE" dirty="0" err="1"/>
              <a:t>pt</a:t>
            </a:r>
            <a:r>
              <a:rPr lang="de-DE" dirty="0"/>
              <a:t>., max. 2-zeilig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5C83F0C-5D53-CBAE-19D9-F40886A4B570}"/>
              </a:ext>
            </a:extLst>
          </p:cNvPr>
          <p:cNvSpPr/>
          <p:nvPr userDrawn="1"/>
        </p:nvSpPr>
        <p:spPr>
          <a:xfrm>
            <a:off x="407368" y="1700808"/>
            <a:ext cx="11376000" cy="439200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1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3"/>
          <p:cNvSpPr>
            <a:spLocks noGrp="1"/>
          </p:cNvSpPr>
          <p:nvPr>
            <p:ph sz="quarter" idx="10" hasCustomPrompt="1"/>
          </p:nvPr>
        </p:nvSpPr>
        <p:spPr bwMode="gray">
          <a:xfrm>
            <a:off x="407987" y="1699200"/>
            <a:ext cx="5543997" cy="4391521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quarter" idx="11" hasCustomPrompt="1"/>
          </p:nvPr>
        </p:nvSpPr>
        <p:spPr bwMode="gray">
          <a:xfrm>
            <a:off x="6240463" y="1699200"/>
            <a:ext cx="5543550" cy="4391520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62561D8-ACF1-4F5D-8FE1-3FF6C1A87E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/>
            </a:lvl1pPr>
          </a:lstStyle>
          <a:p>
            <a:r>
              <a:rPr lang="de-DE" dirty="0"/>
              <a:t>Inhaltsfolie, Überschrift, Cambria 28 </a:t>
            </a:r>
            <a:r>
              <a:rPr lang="de-DE" dirty="0" err="1"/>
              <a:t>pt</a:t>
            </a:r>
            <a:r>
              <a:rPr lang="de-DE" dirty="0"/>
              <a:t>., max. 2-zeilig</a:t>
            </a:r>
          </a:p>
        </p:txBody>
      </p:sp>
    </p:spTree>
    <p:extLst>
      <p:ext uri="{BB962C8B-B14F-4D97-AF65-F5344CB8AC3E}">
        <p14:creationId xmlns:p14="http://schemas.microsoft.com/office/powerpoint/2010/main" val="119427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3"/>
          <p:cNvSpPr>
            <a:spLocks noGrp="1"/>
          </p:cNvSpPr>
          <p:nvPr>
            <p:ph sz="quarter" idx="10" hasCustomPrompt="1"/>
          </p:nvPr>
        </p:nvSpPr>
        <p:spPr bwMode="gray">
          <a:xfrm>
            <a:off x="407987" y="1699200"/>
            <a:ext cx="3600451" cy="4391521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quarter" idx="11" hasCustomPrompt="1"/>
          </p:nvPr>
        </p:nvSpPr>
        <p:spPr bwMode="gray">
          <a:xfrm>
            <a:off x="4295775" y="1699200"/>
            <a:ext cx="3600450" cy="4391521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quarter" idx="12" hasCustomPrompt="1"/>
          </p:nvPr>
        </p:nvSpPr>
        <p:spPr bwMode="gray">
          <a:xfrm>
            <a:off x="8183562" y="1699200"/>
            <a:ext cx="3600451" cy="4391521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1E4DEDF-FB50-45AB-AB60-AF4205375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/>
            </a:lvl1pPr>
          </a:lstStyle>
          <a:p>
            <a:r>
              <a:rPr lang="de-DE" dirty="0"/>
              <a:t>Inhaltsfolie, Überschrift, Cambria 28 </a:t>
            </a:r>
            <a:r>
              <a:rPr lang="de-DE" dirty="0" err="1"/>
              <a:t>pt</a:t>
            </a:r>
            <a:r>
              <a:rPr lang="de-DE" dirty="0"/>
              <a:t>., max. 2-zeilig</a:t>
            </a:r>
          </a:p>
        </p:txBody>
      </p:sp>
    </p:spTree>
    <p:extLst>
      <p:ext uri="{BB962C8B-B14F-4D97-AF65-F5344CB8AC3E}">
        <p14:creationId xmlns:p14="http://schemas.microsoft.com/office/powerpoint/2010/main" val="103381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3"/>
          <p:cNvSpPr>
            <a:spLocks noGrp="1"/>
          </p:cNvSpPr>
          <p:nvPr>
            <p:ph sz="quarter" idx="10" hasCustomPrompt="1"/>
          </p:nvPr>
        </p:nvSpPr>
        <p:spPr bwMode="gray">
          <a:xfrm>
            <a:off x="407988" y="1699200"/>
            <a:ext cx="2627312" cy="4391521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quarter" idx="11" hasCustomPrompt="1"/>
          </p:nvPr>
        </p:nvSpPr>
        <p:spPr bwMode="gray">
          <a:xfrm>
            <a:off x="3324226" y="1699200"/>
            <a:ext cx="2627758" cy="4391521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quarter" idx="12" hasCustomPrompt="1"/>
          </p:nvPr>
        </p:nvSpPr>
        <p:spPr bwMode="gray">
          <a:xfrm>
            <a:off x="6240462" y="1699200"/>
            <a:ext cx="2627313" cy="4391521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1E4DEDF-FB50-45AB-AB60-AF4205375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/>
            </a:lvl1pPr>
          </a:lstStyle>
          <a:p>
            <a:r>
              <a:rPr lang="de-DE" dirty="0"/>
              <a:t>Inhaltsfolie, Überschrift, Cambria 28 </a:t>
            </a:r>
            <a:r>
              <a:rPr lang="de-DE" dirty="0" err="1"/>
              <a:t>pt</a:t>
            </a:r>
            <a:r>
              <a:rPr lang="de-DE" dirty="0"/>
              <a:t>., max. 2-zeilig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0EBACC-9ABF-4498-948B-1576DC98991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9156699" y="1699200"/>
            <a:ext cx="2627313" cy="43915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314003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elplatzhalter 41"/>
          <p:cNvSpPr>
            <a:spLocks noGrp="1"/>
          </p:cNvSpPr>
          <p:nvPr>
            <p:ph type="title"/>
          </p:nvPr>
        </p:nvSpPr>
        <p:spPr bwMode="gray">
          <a:xfrm>
            <a:off x="415478" y="323999"/>
            <a:ext cx="10404475" cy="792000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/>
          <a:p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 bwMode="gray">
          <a:xfrm>
            <a:off x="407988" y="1700808"/>
            <a:ext cx="11376644" cy="4392017"/>
          </a:xfrm>
          <a:prstGeom prst="rect">
            <a:avLst/>
          </a:prstGeom>
        </p:spPr>
        <p:txBody>
          <a:bodyPr vert="horz" lIns="0" tIns="1800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</p:txBody>
      </p:sp>
      <p:sp>
        <p:nvSpPr>
          <p:cNvPr id="54" name="TextBox 7"/>
          <p:cNvSpPr txBox="1"/>
          <p:nvPr/>
        </p:nvSpPr>
        <p:spPr bwMode="gray">
          <a:xfrm>
            <a:off x="11352632" y="6513751"/>
            <a:ext cx="432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/>
            <a:fld id="{D4AAFCC5-D135-4797-B61F-A5C3BB0DC17E}" type="slidenum">
              <a:rPr lang="de-DE" sz="900" b="0" i="0" u="none" kern="1200" smtClean="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rPr>
              <a:pPr lvl="0" algn="r"/>
              <a:t>‹Nr.›</a:t>
            </a:fld>
            <a:endParaRPr lang="de-DE" sz="900" b="0" i="0" u="none" kern="1200" dirty="0">
              <a:solidFill>
                <a:schemeClr val="tx1"/>
              </a:solidFill>
              <a:latin typeface="+mn-lt"/>
              <a:ea typeface="+mj-ea"/>
              <a:cs typeface="Arial" panose="020B0604020202020204" pitchFamily="34" charset="0"/>
            </a:endParaRPr>
          </a:p>
        </p:txBody>
      </p:sp>
      <p:sp>
        <p:nvSpPr>
          <p:cNvPr id="58" name="Rechteck 57"/>
          <p:cNvSpPr/>
          <p:nvPr/>
        </p:nvSpPr>
        <p:spPr bwMode="gray">
          <a:xfrm>
            <a:off x="396963" y="6552502"/>
            <a:ext cx="1574149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20.02.2025   01026-20 / 10438385</a:t>
            </a:r>
          </a:p>
        </p:txBody>
      </p:sp>
      <p:sp>
        <p:nvSpPr>
          <p:cNvPr id="60" name="TextBox 7"/>
          <p:cNvSpPr txBox="1"/>
          <p:nvPr/>
        </p:nvSpPr>
        <p:spPr bwMode="gray">
          <a:xfrm>
            <a:off x="7920000" y="6477751"/>
            <a:ext cx="3168000" cy="28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z="900" dirty="0">
                <a:solidFill>
                  <a:schemeClr val="tx1"/>
                </a:solidFill>
                <a:ea typeface="+mj-ea"/>
                <a:cs typeface="Arial" panose="020B0604020202020204" pitchFamily="34" charset="0"/>
              </a:rPr>
              <a:t>© DIE BBH-GRUPPE // BECKER BÜTTNER HELD PARTGMBB</a:t>
            </a:r>
            <a:endParaRPr lang="de-DE" sz="700" dirty="0">
              <a:solidFill>
                <a:schemeClr val="tx1"/>
              </a:solidFill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D6418E03-1302-4D0D-9714-6E90ED9DD043}"/>
              </a:ext>
            </a:extLst>
          </p:cNvPr>
          <p:cNvCxnSpPr/>
          <p:nvPr userDrawn="1"/>
        </p:nvCxnSpPr>
        <p:spPr bwMode="gray">
          <a:xfrm>
            <a:off x="407368" y="-13538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r Verbinder 81">
            <a:extLst>
              <a:ext uri="{FF2B5EF4-FFF2-40B4-BE49-F238E27FC236}">
                <a16:creationId xmlns:a16="http://schemas.microsoft.com/office/drawing/2014/main" id="{04D7092F-9575-4772-81D3-AEE3FAAFFDCC}"/>
              </a:ext>
            </a:extLst>
          </p:cNvPr>
          <p:cNvCxnSpPr/>
          <p:nvPr userDrawn="1"/>
        </p:nvCxnSpPr>
        <p:spPr bwMode="gray">
          <a:xfrm>
            <a:off x="1091444" y="-13538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82">
            <a:extLst>
              <a:ext uri="{FF2B5EF4-FFF2-40B4-BE49-F238E27FC236}">
                <a16:creationId xmlns:a16="http://schemas.microsoft.com/office/drawing/2014/main" id="{3AF50785-1E67-4526-92D1-689B0DABEEF9}"/>
              </a:ext>
            </a:extLst>
          </p:cNvPr>
          <p:cNvCxnSpPr/>
          <p:nvPr userDrawn="1"/>
        </p:nvCxnSpPr>
        <p:spPr bwMode="gray">
          <a:xfrm>
            <a:off x="1379476" y="-13538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CF3C02A1-23CD-4BE7-9773-C0CB84A2208A}"/>
              </a:ext>
            </a:extLst>
          </p:cNvPr>
          <p:cNvCxnSpPr/>
          <p:nvPr userDrawn="1"/>
        </p:nvCxnSpPr>
        <p:spPr bwMode="gray">
          <a:xfrm>
            <a:off x="2063552" y="-13538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301D7D2F-DB2D-49D3-8F5A-A441F19DF5E0}"/>
              </a:ext>
            </a:extLst>
          </p:cNvPr>
          <p:cNvCxnSpPr/>
          <p:nvPr userDrawn="1"/>
        </p:nvCxnSpPr>
        <p:spPr bwMode="gray">
          <a:xfrm>
            <a:off x="2351584" y="-13538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85">
            <a:extLst>
              <a:ext uri="{FF2B5EF4-FFF2-40B4-BE49-F238E27FC236}">
                <a16:creationId xmlns:a16="http://schemas.microsoft.com/office/drawing/2014/main" id="{FDC0F1DC-A75E-4D9B-A9A8-8B1D9395CF0E}"/>
              </a:ext>
            </a:extLst>
          </p:cNvPr>
          <p:cNvCxnSpPr/>
          <p:nvPr userDrawn="1"/>
        </p:nvCxnSpPr>
        <p:spPr bwMode="gray">
          <a:xfrm>
            <a:off x="3035660" y="-13538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DAD48CE5-D75A-40A4-8649-A9C63AC42F4A}"/>
              </a:ext>
            </a:extLst>
          </p:cNvPr>
          <p:cNvCxnSpPr/>
          <p:nvPr userDrawn="1"/>
        </p:nvCxnSpPr>
        <p:spPr bwMode="gray">
          <a:xfrm>
            <a:off x="3323692" y="-13538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8044AC15-7713-4448-87D3-3C8B58C3023F}"/>
              </a:ext>
            </a:extLst>
          </p:cNvPr>
          <p:cNvCxnSpPr/>
          <p:nvPr userDrawn="1"/>
        </p:nvCxnSpPr>
        <p:spPr bwMode="gray">
          <a:xfrm>
            <a:off x="4007768" y="-13538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718F7086-14BE-4E3A-998A-9E1D0B83A966}"/>
              </a:ext>
            </a:extLst>
          </p:cNvPr>
          <p:cNvCxnSpPr/>
          <p:nvPr userDrawn="1"/>
        </p:nvCxnSpPr>
        <p:spPr bwMode="gray">
          <a:xfrm>
            <a:off x="4295800" y="-13538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r Verbinder 89">
            <a:extLst>
              <a:ext uri="{FF2B5EF4-FFF2-40B4-BE49-F238E27FC236}">
                <a16:creationId xmlns:a16="http://schemas.microsoft.com/office/drawing/2014/main" id="{C66361ED-7DED-4A8C-BB4A-E71D109C72A4}"/>
              </a:ext>
            </a:extLst>
          </p:cNvPr>
          <p:cNvCxnSpPr/>
          <p:nvPr userDrawn="1"/>
        </p:nvCxnSpPr>
        <p:spPr bwMode="gray">
          <a:xfrm>
            <a:off x="4979876" y="-13538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r Verbinder 90">
            <a:extLst>
              <a:ext uri="{FF2B5EF4-FFF2-40B4-BE49-F238E27FC236}">
                <a16:creationId xmlns:a16="http://schemas.microsoft.com/office/drawing/2014/main" id="{60396D98-EA42-4D91-B306-8A0C266FCDC3}"/>
              </a:ext>
            </a:extLst>
          </p:cNvPr>
          <p:cNvCxnSpPr/>
          <p:nvPr userDrawn="1"/>
        </p:nvCxnSpPr>
        <p:spPr bwMode="gray">
          <a:xfrm>
            <a:off x="5267908" y="-13538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r Verbinder 110">
            <a:extLst>
              <a:ext uri="{FF2B5EF4-FFF2-40B4-BE49-F238E27FC236}">
                <a16:creationId xmlns:a16="http://schemas.microsoft.com/office/drawing/2014/main" id="{B5B4AE52-A3CE-4DC0-8E42-74366585A483}"/>
              </a:ext>
            </a:extLst>
          </p:cNvPr>
          <p:cNvCxnSpPr/>
          <p:nvPr userDrawn="1"/>
        </p:nvCxnSpPr>
        <p:spPr bwMode="gray">
          <a:xfrm>
            <a:off x="5951984" y="-13538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r Verbinder 111">
            <a:extLst>
              <a:ext uri="{FF2B5EF4-FFF2-40B4-BE49-F238E27FC236}">
                <a16:creationId xmlns:a16="http://schemas.microsoft.com/office/drawing/2014/main" id="{51D92503-BE75-4A51-89E0-CC34F82B8BF0}"/>
              </a:ext>
            </a:extLst>
          </p:cNvPr>
          <p:cNvCxnSpPr/>
          <p:nvPr userDrawn="1"/>
        </p:nvCxnSpPr>
        <p:spPr bwMode="gray">
          <a:xfrm>
            <a:off x="6240016" y="-13538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r Verbinder 112">
            <a:extLst>
              <a:ext uri="{FF2B5EF4-FFF2-40B4-BE49-F238E27FC236}">
                <a16:creationId xmlns:a16="http://schemas.microsoft.com/office/drawing/2014/main" id="{8749625B-9362-4FD7-9DB7-AF3E6167A41E}"/>
              </a:ext>
            </a:extLst>
          </p:cNvPr>
          <p:cNvCxnSpPr/>
          <p:nvPr userDrawn="1"/>
        </p:nvCxnSpPr>
        <p:spPr bwMode="gray">
          <a:xfrm>
            <a:off x="6924092" y="-13538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r Verbinder 113">
            <a:extLst>
              <a:ext uri="{FF2B5EF4-FFF2-40B4-BE49-F238E27FC236}">
                <a16:creationId xmlns:a16="http://schemas.microsoft.com/office/drawing/2014/main" id="{802A9A65-81D8-47D7-83F0-5A1242ADCABF}"/>
              </a:ext>
            </a:extLst>
          </p:cNvPr>
          <p:cNvCxnSpPr/>
          <p:nvPr userDrawn="1"/>
        </p:nvCxnSpPr>
        <p:spPr bwMode="gray">
          <a:xfrm>
            <a:off x="7212124" y="-13538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erader Verbinder 114">
            <a:extLst>
              <a:ext uri="{FF2B5EF4-FFF2-40B4-BE49-F238E27FC236}">
                <a16:creationId xmlns:a16="http://schemas.microsoft.com/office/drawing/2014/main" id="{7A7B3BE1-F347-40D6-854F-DC70A7D8EB08}"/>
              </a:ext>
            </a:extLst>
          </p:cNvPr>
          <p:cNvCxnSpPr/>
          <p:nvPr userDrawn="1"/>
        </p:nvCxnSpPr>
        <p:spPr bwMode="gray">
          <a:xfrm>
            <a:off x="7896200" y="-13538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r Verbinder 115">
            <a:extLst>
              <a:ext uri="{FF2B5EF4-FFF2-40B4-BE49-F238E27FC236}">
                <a16:creationId xmlns:a16="http://schemas.microsoft.com/office/drawing/2014/main" id="{12C88D47-A1E6-4AA1-AC4D-2F33ACD615A7}"/>
              </a:ext>
            </a:extLst>
          </p:cNvPr>
          <p:cNvCxnSpPr/>
          <p:nvPr userDrawn="1"/>
        </p:nvCxnSpPr>
        <p:spPr bwMode="gray">
          <a:xfrm>
            <a:off x="8184232" y="-13538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Gerader Verbinder 116">
            <a:extLst>
              <a:ext uri="{FF2B5EF4-FFF2-40B4-BE49-F238E27FC236}">
                <a16:creationId xmlns:a16="http://schemas.microsoft.com/office/drawing/2014/main" id="{B5082D3A-3EC9-437D-B9DF-0309F4B26F2F}"/>
              </a:ext>
            </a:extLst>
          </p:cNvPr>
          <p:cNvCxnSpPr/>
          <p:nvPr userDrawn="1"/>
        </p:nvCxnSpPr>
        <p:spPr bwMode="gray">
          <a:xfrm>
            <a:off x="8868308" y="-13538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rader Verbinder 117">
            <a:extLst>
              <a:ext uri="{FF2B5EF4-FFF2-40B4-BE49-F238E27FC236}">
                <a16:creationId xmlns:a16="http://schemas.microsoft.com/office/drawing/2014/main" id="{46B373F3-E1FC-456E-B5A6-3600C602BD69}"/>
              </a:ext>
            </a:extLst>
          </p:cNvPr>
          <p:cNvCxnSpPr/>
          <p:nvPr userDrawn="1"/>
        </p:nvCxnSpPr>
        <p:spPr bwMode="gray">
          <a:xfrm>
            <a:off x="9156340" y="-13538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Gerader Verbinder 118">
            <a:extLst>
              <a:ext uri="{FF2B5EF4-FFF2-40B4-BE49-F238E27FC236}">
                <a16:creationId xmlns:a16="http://schemas.microsoft.com/office/drawing/2014/main" id="{98C96197-23C2-49F1-A0F9-3A1246D324B6}"/>
              </a:ext>
            </a:extLst>
          </p:cNvPr>
          <p:cNvCxnSpPr/>
          <p:nvPr userDrawn="1"/>
        </p:nvCxnSpPr>
        <p:spPr bwMode="gray">
          <a:xfrm>
            <a:off x="9840416" y="-13538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rader Verbinder 119">
            <a:extLst>
              <a:ext uri="{FF2B5EF4-FFF2-40B4-BE49-F238E27FC236}">
                <a16:creationId xmlns:a16="http://schemas.microsoft.com/office/drawing/2014/main" id="{1730E785-04A3-4C4D-B0F4-7D391DA326AB}"/>
              </a:ext>
            </a:extLst>
          </p:cNvPr>
          <p:cNvCxnSpPr/>
          <p:nvPr userDrawn="1"/>
        </p:nvCxnSpPr>
        <p:spPr bwMode="gray">
          <a:xfrm>
            <a:off x="10128448" y="-13538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r Verbinder 120">
            <a:extLst>
              <a:ext uri="{FF2B5EF4-FFF2-40B4-BE49-F238E27FC236}">
                <a16:creationId xmlns:a16="http://schemas.microsoft.com/office/drawing/2014/main" id="{6EC27D53-0E09-4252-A274-9CEFDFBD7EE0}"/>
              </a:ext>
            </a:extLst>
          </p:cNvPr>
          <p:cNvCxnSpPr/>
          <p:nvPr userDrawn="1"/>
        </p:nvCxnSpPr>
        <p:spPr bwMode="gray">
          <a:xfrm>
            <a:off x="10812524" y="-13538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erader Verbinder 121">
            <a:extLst>
              <a:ext uri="{FF2B5EF4-FFF2-40B4-BE49-F238E27FC236}">
                <a16:creationId xmlns:a16="http://schemas.microsoft.com/office/drawing/2014/main" id="{060DEAE3-0F7F-45DD-8470-26CCC972F64E}"/>
              </a:ext>
            </a:extLst>
          </p:cNvPr>
          <p:cNvCxnSpPr/>
          <p:nvPr userDrawn="1"/>
        </p:nvCxnSpPr>
        <p:spPr bwMode="gray">
          <a:xfrm>
            <a:off x="11100556" y="-13538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rader Verbinder 122">
            <a:extLst>
              <a:ext uri="{FF2B5EF4-FFF2-40B4-BE49-F238E27FC236}">
                <a16:creationId xmlns:a16="http://schemas.microsoft.com/office/drawing/2014/main" id="{C69EE90B-3D79-44D3-8161-60484FFE3577}"/>
              </a:ext>
            </a:extLst>
          </p:cNvPr>
          <p:cNvCxnSpPr/>
          <p:nvPr userDrawn="1"/>
        </p:nvCxnSpPr>
        <p:spPr bwMode="gray">
          <a:xfrm>
            <a:off x="11784632" y="-13538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rader Verbinder 123">
            <a:extLst>
              <a:ext uri="{FF2B5EF4-FFF2-40B4-BE49-F238E27FC236}">
                <a16:creationId xmlns:a16="http://schemas.microsoft.com/office/drawing/2014/main" id="{8A0FE6CF-8D3B-480F-A7F3-1A48F27D9683}"/>
              </a:ext>
            </a:extLst>
          </p:cNvPr>
          <p:cNvCxnSpPr>
            <a:cxnSpLocks/>
          </p:cNvCxnSpPr>
          <p:nvPr userDrawn="1"/>
        </p:nvCxnSpPr>
        <p:spPr bwMode="gray">
          <a:xfrm rot="16200000">
            <a:off x="-96680" y="296656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Grafik 124">
            <a:extLst>
              <a:ext uri="{FF2B5EF4-FFF2-40B4-BE49-F238E27FC236}">
                <a16:creationId xmlns:a16="http://schemas.microsoft.com/office/drawing/2014/main" id="{4C396148-1CD6-4386-8192-EFB4624C9F81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11160000" y="169590"/>
            <a:ext cx="864000" cy="7678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erader Verbinder 125">
            <a:extLst>
              <a:ext uri="{FF2B5EF4-FFF2-40B4-BE49-F238E27FC236}">
                <a16:creationId xmlns:a16="http://schemas.microsoft.com/office/drawing/2014/main" id="{4AA98E21-B36A-450E-AAEB-8CD2CB71E17B}"/>
              </a:ext>
            </a:extLst>
          </p:cNvPr>
          <p:cNvCxnSpPr>
            <a:cxnSpLocks/>
          </p:cNvCxnSpPr>
          <p:nvPr userDrawn="1"/>
        </p:nvCxnSpPr>
        <p:spPr bwMode="gray">
          <a:xfrm rot="16200000">
            <a:off x="-96680" y="1736816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Gerader Verbinder 126">
            <a:extLst>
              <a:ext uri="{FF2B5EF4-FFF2-40B4-BE49-F238E27FC236}">
                <a16:creationId xmlns:a16="http://schemas.microsoft.com/office/drawing/2014/main" id="{6E001AB5-0CFB-43EB-83DB-E3E5E3CCA26D}"/>
              </a:ext>
            </a:extLst>
          </p:cNvPr>
          <p:cNvCxnSpPr>
            <a:cxnSpLocks/>
          </p:cNvCxnSpPr>
          <p:nvPr userDrawn="1"/>
        </p:nvCxnSpPr>
        <p:spPr bwMode="gray">
          <a:xfrm rot="16200000">
            <a:off x="-96680" y="6057296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32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9" r:id="rId3"/>
    <p:sldLayoutId id="2147483650" r:id="rId4"/>
    <p:sldLayoutId id="2147483667" r:id="rId5"/>
    <p:sldLayoutId id="2147483675" r:id="rId6"/>
    <p:sldLayoutId id="2147483668" r:id="rId7"/>
    <p:sldLayoutId id="2147483669" r:id="rId8"/>
    <p:sldLayoutId id="2147483672" r:id="rId9"/>
    <p:sldLayoutId id="2147483670" r:id="rId10"/>
    <p:sldLayoutId id="2147483673" r:id="rId11"/>
    <p:sldLayoutId id="2147483666" r:id="rId12"/>
    <p:sldLayoutId id="2147483663" r:id="rId13"/>
    <p:sldLayoutId id="2147483655" r:id="rId14"/>
    <p:sldLayoutId id="2147483651" r:id="rId15"/>
    <p:sldLayoutId id="2147483687" r:id="rId16"/>
    <p:sldLayoutId id="2147483688" r:id="rId17"/>
    <p:sldLayoutId id="2147483689" r:id="rId18"/>
    <p:sldLayoutId id="2147483690" r:id="rId19"/>
  </p:sldLayoutIdLst>
  <p:hf sldNum="0"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6213" marR="0" indent="-176213" algn="l" defTabSz="914400" rtl="0" eaLnBrk="1" fontAlgn="base" latinLnBrk="0" hangingPunct="1">
        <a:lnSpc>
          <a:spcPct val="100000"/>
        </a:lnSpc>
        <a:spcBef>
          <a:spcPct val="0"/>
        </a:spcBef>
        <a:spcAft>
          <a:spcPts val="1200"/>
        </a:spcAft>
        <a:buClr>
          <a:schemeClr val="tx2"/>
        </a:buClr>
        <a:buSzPct val="75000"/>
        <a:buFont typeface="Wingdings 3" panose="05040102010807070707" pitchFamily="18" charset="2"/>
        <a:buChar char="}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363" marR="0" indent="-184150" algn="l" defTabSz="9144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5000"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marR="0" indent="-174625" algn="l" defTabSz="9144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5000"/>
        <a:buFont typeface="Symbol" panose="05050102010706020507" pitchFamily="18" charset="2"/>
        <a:buChar char="-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marR="0" indent="-185738" algn="l" defTabSz="9144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5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marR="0" indent="-174625" algn="l" defTabSz="9144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5000"/>
        <a:buFont typeface="Corbel" panose="020B0503020204020204" pitchFamily="34" charset="0"/>
        <a:buChar char="»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895350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5000"/>
        <a:buFont typeface="Corbel" panose="020B0503020204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895350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5000"/>
        <a:buFont typeface="Corbel" panose="020B0503020204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895350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5000"/>
        <a:buFont typeface="Corbel" panose="020B0503020204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895350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5000"/>
        <a:buFont typeface="Corbel" panose="020B0503020204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838" userDrawn="1">
          <p15:clr>
            <a:srgbClr val="F26B43"/>
          </p15:clr>
        </p15:guide>
        <p15:guide id="15" orient="horz" pos="1117" userDrawn="1">
          <p15:clr>
            <a:srgbClr val="F26B43"/>
          </p15:clr>
        </p15:guide>
        <p15:guide id="19" orient="horz" pos="210" userDrawn="1">
          <p15:clr>
            <a:srgbClr val="F26B43"/>
          </p15:clr>
        </p15:guide>
        <p15:guide id="20" pos="257" userDrawn="1">
          <p15:clr>
            <a:srgbClr val="F26B43"/>
          </p15:clr>
        </p15:guide>
        <p15:guide id="31" pos="7423" userDrawn="1">
          <p15:clr>
            <a:srgbClr val="F26B43"/>
          </p15:clr>
        </p15:guide>
        <p15:guide id="32" pos="3749" userDrawn="1">
          <p15:clr>
            <a:srgbClr val="A4A3A4"/>
          </p15:clr>
        </p15:guide>
        <p15:guide id="33" pos="3931" userDrawn="1">
          <p15:clr>
            <a:srgbClr val="A4A3A4"/>
          </p15:clr>
        </p15:guide>
        <p15:guide id="34" pos="688" userDrawn="1">
          <p15:clr>
            <a:srgbClr val="A4A3A4"/>
          </p15:clr>
        </p15:guide>
        <p15:guide id="35" pos="869" userDrawn="1">
          <p15:clr>
            <a:srgbClr val="A4A3A4"/>
          </p15:clr>
        </p15:guide>
        <p15:guide id="36" pos="1300" userDrawn="1">
          <p15:clr>
            <a:srgbClr val="A4A3A4"/>
          </p15:clr>
        </p15:guide>
        <p15:guide id="37" pos="1481" userDrawn="1">
          <p15:clr>
            <a:srgbClr val="A4A3A4"/>
          </p15:clr>
        </p15:guide>
        <p15:guide id="38" pos="1912" userDrawn="1">
          <p15:clr>
            <a:srgbClr val="A4A3A4"/>
          </p15:clr>
        </p15:guide>
        <p15:guide id="39" pos="2094" userDrawn="1">
          <p15:clr>
            <a:srgbClr val="A4A3A4"/>
          </p15:clr>
        </p15:guide>
        <p15:guide id="40" pos="2525" userDrawn="1">
          <p15:clr>
            <a:srgbClr val="A4A3A4"/>
          </p15:clr>
        </p15:guide>
        <p15:guide id="41" pos="2706" userDrawn="1">
          <p15:clr>
            <a:srgbClr val="A4A3A4"/>
          </p15:clr>
        </p15:guide>
        <p15:guide id="42" pos="3137" userDrawn="1">
          <p15:clr>
            <a:srgbClr val="A4A3A4"/>
          </p15:clr>
        </p15:guide>
        <p15:guide id="43" pos="3318" userDrawn="1">
          <p15:clr>
            <a:srgbClr val="A4A3A4"/>
          </p15:clr>
        </p15:guide>
        <p15:guide id="44" pos="4362" userDrawn="1">
          <p15:clr>
            <a:srgbClr val="A4A3A4"/>
          </p15:clr>
        </p15:guide>
        <p15:guide id="45" pos="4543" userDrawn="1">
          <p15:clr>
            <a:srgbClr val="A4A3A4"/>
          </p15:clr>
        </p15:guide>
        <p15:guide id="46" pos="4974" userDrawn="1">
          <p15:clr>
            <a:srgbClr val="A4A3A4"/>
          </p15:clr>
        </p15:guide>
        <p15:guide id="47" pos="5155" userDrawn="1">
          <p15:clr>
            <a:srgbClr val="A4A3A4"/>
          </p15:clr>
        </p15:guide>
        <p15:guide id="48" pos="5586" userDrawn="1">
          <p15:clr>
            <a:srgbClr val="A4A3A4"/>
          </p15:clr>
        </p15:guide>
        <p15:guide id="49" pos="5768" userDrawn="1">
          <p15:clr>
            <a:srgbClr val="A4A3A4"/>
          </p15:clr>
        </p15:guide>
        <p15:guide id="50" pos="6199" userDrawn="1">
          <p15:clr>
            <a:srgbClr val="A4A3A4"/>
          </p15:clr>
        </p15:guide>
        <p15:guide id="51" pos="6380" userDrawn="1">
          <p15:clr>
            <a:srgbClr val="A4A3A4"/>
          </p15:clr>
        </p15:guide>
        <p15:guide id="52" pos="6788" userDrawn="1">
          <p15:clr>
            <a:srgbClr val="A4A3A4"/>
          </p15:clr>
        </p15:guide>
        <p15:guide id="53" pos="6992" userDrawn="1">
          <p15:clr>
            <a:srgbClr val="A4A3A4"/>
          </p15:clr>
        </p15:guide>
        <p15:guide id="54" pos="3840" userDrawn="1">
          <p15:clr>
            <a:srgbClr val="F26B43"/>
          </p15:clr>
        </p15:guide>
        <p15:guide id="55" pos="483" userDrawn="1">
          <p15:clr>
            <a:srgbClr val="5ACBF0"/>
          </p15:clr>
        </p15:guide>
        <p15:guide id="56" orient="horz" pos="890" userDrawn="1">
          <p15:clr>
            <a:srgbClr val="F26B43"/>
          </p15:clr>
        </p15:guide>
        <p15:guide id="57" orient="horz" pos="663" userDrawn="1">
          <p15:clr>
            <a:srgbClr val="F26B43"/>
          </p15:clr>
        </p15:guide>
        <p15:guide id="58" orient="horz" pos="436" userDrawn="1">
          <p15:clr>
            <a:srgbClr val="F26B43"/>
          </p15:clr>
        </p15:guide>
        <p15:guide id="59" orient="horz" pos="1344" userDrawn="1">
          <p15:clr>
            <a:srgbClr val="F26B43"/>
          </p15:clr>
        </p15:guide>
        <p15:guide id="60" orient="horz" pos="1570" userDrawn="1">
          <p15:clr>
            <a:srgbClr val="F26B43"/>
          </p15:clr>
        </p15:guide>
        <p15:guide id="61" orient="horz" pos="1797" userDrawn="1">
          <p15:clr>
            <a:srgbClr val="F26B43"/>
          </p15:clr>
        </p15:guide>
        <p15:guide id="62" orient="horz" pos="2024" userDrawn="1">
          <p15:clr>
            <a:srgbClr val="F26B43"/>
          </p15:clr>
        </p15:guide>
        <p15:guide id="63" orient="horz" pos="2251" userDrawn="1">
          <p15:clr>
            <a:srgbClr val="F26B43"/>
          </p15:clr>
        </p15:guide>
        <p15:guide id="64" orient="horz" pos="2478" userDrawn="1">
          <p15:clr>
            <a:srgbClr val="F26B43"/>
          </p15:clr>
        </p15:guide>
        <p15:guide id="65" orient="horz" pos="2704" userDrawn="1">
          <p15:clr>
            <a:srgbClr val="F26B43"/>
          </p15:clr>
        </p15:guide>
        <p15:guide id="66" orient="horz" pos="2931" userDrawn="1">
          <p15:clr>
            <a:srgbClr val="F26B43"/>
          </p15:clr>
        </p15:guide>
        <p15:guide id="67" orient="horz" pos="3158" userDrawn="1">
          <p15:clr>
            <a:srgbClr val="F26B43"/>
          </p15:clr>
        </p15:guide>
        <p15:guide id="68" orient="horz" pos="3385" userDrawn="1">
          <p15:clr>
            <a:srgbClr val="F26B43"/>
          </p15:clr>
        </p15:guide>
        <p15:guide id="69" orient="horz" pos="36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ndesnetzagentur.de/SharedDocs/Downloads/DE/Sachgebiete/Energie/Unternehmen_Institutionen/Ausschreibungen/Solar1/Festlegungen/FestlegungSolarI2025.pdf?__blob=publicationFile&amp;v=5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bundesnetzagentur.de/SharedDocs/Downloads/DE/Sachgebiete/Energie/Unternehmen_Institutionen/Ausschreibungen/Innovations/Festlegung37InnAusV.pdf?__blob=publicationFile&amp;v=6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6" Type="http://schemas.openxmlformats.org/officeDocument/2006/relationships/image" Target="../media/image6.jp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6" Type="http://schemas.openxmlformats.org/officeDocument/2006/relationships/image" Target="../media/image7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154348D-ED12-4455-B537-00B54C6C39B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03845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803296" y="4483670"/>
            <a:ext cx="9541176" cy="1681633"/>
          </a:xfrm>
        </p:spPr>
        <p:txBody>
          <a:bodyPr/>
          <a:lstStyle/>
          <a:p>
            <a:endParaRPr lang="de-DE" sz="2200" dirty="0"/>
          </a:p>
          <a:p>
            <a:r>
              <a:rPr lang="de-DE" sz="2200" dirty="0" err="1"/>
              <a:t>Agrivoltaics</a:t>
            </a:r>
            <a:r>
              <a:rPr lang="de-DE" sz="2200" dirty="0"/>
              <a:t> </a:t>
            </a:r>
            <a:r>
              <a:rPr lang="de-DE" sz="2200" dirty="0" err="1"/>
              <a:t>Lecture</a:t>
            </a:r>
            <a:r>
              <a:rPr lang="de-DE" sz="2200" dirty="0"/>
              <a:t> Series</a:t>
            </a:r>
            <a:br>
              <a:rPr lang="de-DE" sz="2200" dirty="0"/>
            </a:br>
            <a:r>
              <a:rPr lang="de-DE" sz="2200" dirty="0"/>
              <a:t>20.02.2025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Der Rahmenbedingungen für Agri-PV: Das kleine 1x1</a:t>
            </a:r>
          </a:p>
        </p:txBody>
      </p:sp>
    </p:spTree>
    <p:extLst>
      <p:ext uri="{BB962C8B-B14F-4D97-AF65-F5344CB8AC3E}">
        <p14:creationId xmlns:p14="http://schemas.microsoft.com/office/powerpoint/2010/main" val="371277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877837-3030-69A0-7BAB-E394C441D1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763" y="1698625"/>
            <a:ext cx="11017250" cy="4392613"/>
          </a:xfrm>
        </p:spPr>
        <p:txBody>
          <a:bodyPr/>
          <a:lstStyle/>
          <a:p>
            <a:pPr eaLnBrk="1" hangingPunct="1">
              <a:defRPr/>
            </a:pPr>
            <a:r>
              <a:rPr lang="de-DE" sz="2000" dirty="0"/>
              <a:t>Einführung</a:t>
            </a:r>
          </a:p>
          <a:p>
            <a:pPr eaLnBrk="1" hangingPunct="1">
              <a:defRPr/>
            </a:pPr>
            <a:r>
              <a:rPr lang="de-DE" sz="2000" b="1" dirty="0"/>
              <a:t>EEG</a:t>
            </a:r>
          </a:p>
          <a:p>
            <a:pPr>
              <a:defRPr/>
            </a:pPr>
            <a:r>
              <a:rPr lang="de-DE" sz="2000" dirty="0"/>
              <a:t>Baugesetzbuch (BauGB) </a:t>
            </a:r>
          </a:p>
          <a:p>
            <a:pPr>
              <a:defRPr/>
            </a:pPr>
            <a:r>
              <a:rPr lang="de-DE" sz="2000" dirty="0"/>
              <a:t>Steuerrecht</a:t>
            </a:r>
          </a:p>
          <a:p>
            <a:pPr>
              <a:defRPr/>
            </a:pPr>
            <a:r>
              <a:rPr lang="de-DE" sz="2000" dirty="0"/>
              <a:t>GAPDZV</a:t>
            </a:r>
          </a:p>
          <a:p>
            <a:pPr marL="0" indent="0" eaLnBrk="1" hangingPunct="1">
              <a:buFont typeface="+mj-lt"/>
              <a:buNone/>
              <a:defRPr/>
            </a:pPr>
            <a:endParaRPr lang="de-DE" dirty="0"/>
          </a:p>
        </p:txBody>
      </p:sp>
      <p:sp>
        <p:nvSpPr>
          <p:cNvPr id="20483" name="Titel 2">
            <a:extLst>
              <a:ext uri="{FF2B5EF4-FFF2-40B4-BE49-F238E27FC236}">
                <a16:creationId xmlns:a16="http://schemas.microsoft.com/office/drawing/2014/main" id="{000F37AB-1F1F-ECC8-D478-82F49BE3A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0597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el 1">
            <a:extLst>
              <a:ext uri="{FF2B5EF4-FFF2-40B4-BE49-F238E27FC236}">
                <a16:creationId xmlns:a16="http://schemas.microsoft.com/office/drawing/2014/main" id="{AA940DC1-D15A-F172-6B57-772C06F4A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EEG im Überblick</a:t>
            </a:r>
          </a:p>
        </p:txBody>
      </p:sp>
      <p:sp>
        <p:nvSpPr>
          <p:cNvPr id="106499" name="Inhaltsplatzhalter 2">
            <a:extLst>
              <a:ext uri="{FF2B5EF4-FFF2-40B4-BE49-F238E27FC236}">
                <a16:creationId xmlns:a16="http://schemas.microsoft.com/office/drawing/2014/main" id="{8339132C-74FD-D8A4-FD9C-639102361994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415925" y="1709738"/>
            <a:ext cx="11007725" cy="44497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000" b="1" dirty="0"/>
              <a:t>Sinn und Zweck</a:t>
            </a:r>
            <a:r>
              <a:rPr lang="de-DE" altLang="de-DE" sz="2000" dirty="0"/>
              <a:t> des EEG ist die </a:t>
            </a:r>
            <a:r>
              <a:rPr lang="de-DE" altLang="de-DE" sz="2000" b="1" dirty="0"/>
              <a:t>Förderung der Erzeugung von Strom aus erneuerbaren Energien </a:t>
            </a:r>
            <a:r>
              <a:rPr lang="de-DE" altLang="de-DE" sz="2000" dirty="0"/>
              <a:t>(Wasser-, Wind-, und Solarenergie sowie Geothermie und Biomasse) </a:t>
            </a:r>
          </a:p>
          <a:p>
            <a:pPr eaLnBrk="1" hangingPunct="1"/>
            <a:r>
              <a:rPr lang="de-DE" altLang="de-DE" sz="2000" dirty="0"/>
              <a:t>Förderung erfolgt u. a. durch Anspruch der Anlagenbetreiber:</a:t>
            </a:r>
          </a:p>
          <a:p>
            <a:pPr lvl="1" eaLnBrk="1" hangingPunct="1"/>
            <a:r>
              <a:rPr lang="de-DE" altLang="de-DE" sz="2000" dirty="0"/>
              <a:t>Auf </a:t>
            </a:r>
            <a:r>
              <a:rPr lang="de-DE" altLang="de-DE" sz="2000" b="1" dirty="0"/>
              <a:t>vorrangigen Anschluss der Anlage </a:t>
            </a:r>
            <a:r>
              <a:rPr lang="de-DE" altLang="de-DE" sz="2000" dirty="0"/>
              <a:t>an das Netz für die allgemeine Versorgung (Netz)</a:t>
            </a:r>
          </a:p>
          <a:p>
            <a:pPr lvl="1" eaLnBrk="1" hangingPunct="1"/>
            <a:r>
              <a:rPr lang="de-DE" altLang="de-DE" sz="2000" dirty="0"/>
              <a:t>Auf </a:t>
            </a:r>
            <a:r>
              <a:rPr lang="de-DE" altLang="de-DE" sz="2000" b="1" dirty="0"/>
              <a:t>vorrangige Abnahme des in der Anlage erzeugten Stroms </a:t>
            </a:r>
          </a:p>
          <a:p>
            <a:pPr lvl="1" eaLnBrk="1" hangingPunct="1"/>
            <a:r>
              <a:rPr lang="de-DE" altLang="de-DE" sz="2000" dirty="0"/>
              <a:t>Auf </a:t>
            </a:r>
            <a:r>
              <a:rPr lang="de-DE" altLang="de-DE" sz="2000" b="1" dirty="0"/>
              <a:t>finanzielle Förderung des in das Netz eingespeisten Stroms</a:t>
            </a:r>
          </a:p>
        </p:txBody>
      </p:sp>
    </p:spTree>
    <p:extLst>
      <p:ext uri="{BB962C8B-B14F-4D97-AF65-F5344CB8AC3E}">
        <p14:creationId xmlns:p14="http://schemas.microsoft.com/office/powerpoint/2010/main" val="3406621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feil: nach oben gebogen 21">
            <a:extLst>
              <a:ext uri="{FF2B5EF4-FFF2-40B4-BE49-F238E27FC236}">
                <a16:creationId xmlns:a16="http://schemas.microsoft.com/office/drawing/2014/main" id="{9A3EE5CF-4CBB-3714-3CB7-B79955C2686E}"/>
              </a:ext>
            </a:extLst>
          </p:cNvPr>
          <p:cNvSpPr/>
          <p:nvPr/>
        </p:nvSpPr>
        <p:spPr>
          <a:xfrm rot="5400000">
            <a:off x="4659313" y="4321175"/>
            <a:ext cx="1271588" cy="180498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Pfeil: nach oben gebogen 20">
            <a:extLst>
              <a:ext uri="{FF2B5EF4-FFF2-40B4-BE49-F238E27FC236}">
                <a16:creationId xmlns:a16="http://schemas.microsoft.com/office/drawing/2014/main" id="{982CE074-AA74-AE5D-E8CD-5D3950BA27F0}"/>
              </a:ext>
            </a:extLst>
          </p:cNvPr>
          <p:cNvSpPr/>
          <p:nvPr/>
        </p:nvSpPr>
        <p:spPr>
          <a:xfrm rot="5400000">
            <a:off x="1651794" y="2666207"/>
            <a:ext cx="1273175" cy="180498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30724" name="Titel 1">
            <a:extLst>
              <a:ext uri="{FF2B5EF4-FFF2-40B4-BE49-F238E27FC236}">
                <a16:creationId xmlns:a16="http://schemas.microsoft.com/office/drawing/2014/main" id="{4547104C-30B9-3E1D-DDF2-624FA1963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Überblick zur Bestimmung des Netzverknüpfungspunktes</a:t>
            </a:r>
          </a:p>
        </p:txBody>
      </p:sp>
      <p:grpSp>
        <p:nvGrpSpPr>
          <p:cNvPr id="30725" name="Gruppieren 2">
            <a:extLst>
              <a:ext uri="{FF2B5EF4-FFF2-40B4-BE49-F238E27FC236}">
                <a16:creationId xmlns:a16="http://schemas.microsoft.com/office/drawing/2014/main" id="{749E17C9-AD0C-F627-3244-B879855336C2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1576388"/>
            <a:ext cx="2492375" cy="1457325"/>
            <a:chOff x="46921" y="40478"/>
            <a:chExt cx="2492593" cy="1606466"/>
          </a:xfrm>
        </p:grpSpPr>
        <p:sp>
          <p:nvSpPr>
            <p:cNvPr id="4" name="Rechteck: abgerundete Ecken 3">
              <a:extLst>
                <a:ext uri="{FF2B5EF4-FFF2-40B4-BE49-F238E27FC236}">
                  <a16:creationId xmlns:a16="http://schemas.microsoft.com/office/drawing/2014/main" id="{D3ABDEC4-8DE0-B348-7322-77BDFFB8A87F}"/>
                </a:ext>
              </a:extLst>
            </p:cNvPr>
            <p:cNvSpPr/>
            <p:nvPr/>
          </p:nvSpPr>
          <p:spPr>
            <a:xfrm>
              <a:off x="46921" y="40478"/>
              <a:ext cx="2492593" cy="1606466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" name="Rechteck: abgerundete Ecken 4">
              <a:extLst>
                <a:ext uri="{FF2B5EF4-FFF2-40B4-BE49-F238E27FC236}">
                  <a16:creationId xmlns:a16="http://schemas.microsoft.com/office/drawing/2014/main" id="{9633B77B-4486-8ACF-15D8-15C7B23730EB}"/>
                </a:ext>
              </a:extLst>
            </p:cNvPr>
            <p:cNvSpPr txBox="1"/>
            <p:nvPr/>
          </p:nvSpPr>
          <p:spPr>
            <a:xfrm>
              <a:off x="78674" y="78977"/>
              <a:ext cx="2335417" cy="14489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600" b="1" dirty="0"/>
                <a:t>Ausgangspunkt</a:t>
              </a:r>
              <a:r>
                <a:rPr lang="de-DE" sz="1600" dirty="0"/>
                <a:t>: Gesetzlicher Netzverknüpfungspunkt (vgl. § 8 Abs. 1 EEG)</a:t>
              </a:r>
            </a:p>
          </p:txBody>
        </p:sp>
      </p:grpSp>
      <p:grpSp>
        <p:nvGrpSpPr>
          <p:cNvPr id="30726" name="Gruppieren 5">
            <a:extLst>
              <a:ext uri="{FF2B5EF4-FFF2-40B4-BE49-F238E27FC236}">
                <a16:creationId xmlns:a16="http://schemas.microsoft.com/office/drawing/2014/main" id="{BF6FB378-ABC7-C858-7F9D-9122C4BF15D4}"/>
              </a:ext>
            </a:extLst>
          </p:cNvPr>
          <p:cNvGrpSpPr>
            <a:grpSpLocks/>
          </p:cNvGrpSpPr>
          <p:nvPr/>
        </p:nvGrpSpPr>
        <p:grpSpPr bwMode="auto">
          <a:xfrm>
            <a:off x="3019425" y="1655763"/>
            <a:ext cx="3416300" cy="1298575"/>
            <a:chOff x="2407893" y="158715"/>
            <a:chExt cx="3415930" cy="1298416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B41D810C-62FE-500D-F9BF-758FDF161812}"/>
                </a:ext>
              </a:extLst>
            </p:cNvPr>
            <p:cNvSpPr/>
            <p:nvPr/>
          </p:nvSpPr>
          <p:spPr>
            <a:xfrm>
              <a:off x="2407893" y="158715"/>
              <a:ext cx="3415930" cy="129841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2AD51D12-78AE-3D29-2948-313F2CC77283}"/>
                </a:ext>
              </a:extLst>
            </p:cNvPr>
            <p:cNvSpPr txBox="1"/>
            <p:nvPr/>
          </p:nvSpPr>
          <p:spPr>
            <a:xfrm>
              <a:off x="2407893" y="158715"/>
              <a:ext cx="3076242" cy="1298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60960" rIns="60960" bIns="60960" spcCol="1270" anchor="ctr"/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de-DE" sz="1600" dirty="0"/>
                <a:t>Geeignete Spannungsebene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de-DE" sz="1600" dirty="0"/>
                <a:t>Kürzeste Luftlinienentfernung zur Anlage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de-DE" sz="1600" dirty="0"/>
                <a:t>Kein anderer NVP technisch und wirtschaftlich günstiger</a:t>
              </a:r>
            </a:p>
          </p:txBody>
        </p:sp>
      </p:grpSp>
      <p:grpSp>
        <p:nvGrpSpPr>
          <p:cNvPr id="30727" name="Gruppieren 8">
            <a:extLst>
              <a:ext uri="{FF2B5EF4-FFF2-40B4-BE49-F238E27FC236}">
                <a16:creationId xmlns:a16="http://schemas.microsoft.com/office/drawing/2014/main" id="{867501B1-FB8D-F8BE-EEFF-0FF7C029FAD2}"/>
              </a:ext>
            </a:extLst>
          </p:cNvPr>
          <p:cNvGrpSpPr>
            <a:grpSpLocks/>
          </p:cNvGrpSpPr>
          <p:nvPr/>
        </p:nvGrpSpPr>
        <p:grpSpPr bwMode="auto">
          <a:xfrm>
            <a:off x="3311525" y="3171825"/>
            <a:ext cx="2492375" cy="1455738"/>
            <a:chOff x="2854891" y="1648689"/>
            <a:chExt cx="2295057" cy="1606466"/>
          </a:xfrm>
        </p:grpSpPr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1DD2D249-4ECD-DBB4-C5DB-D601AAEDD780}"/>
                </a:ext>
              </a:extLst>
            </p:cNvPr>
            <p:cNvSpPr/>
            <p:nvPr/>
          </p:nvSpPr>
          <p:spPr>
            <a:xfrm>
              <a:off x="2854891" y="1648689"/>
              <a:ext cx="2295057" cy="1606466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974046"/>
                <a:satOff val="-5025"/>
                <a:lumOff val="2451"/>
                <a:alphaOff val="0"/>
              </a:schemeClr>
            </a:fillRef>
            <a:effectRef idx="0">
              <a:schemeClr val="accent2">
                <a:hueOff val="-4974046"/>
                <a:satOff val="-5025"/>
                <a:lumOff val="245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" name="Rechteck: abgerundete Ecken 4">
              <a:extLst>
                <a:ext uri="{FF2B5EF4-FFF2-40B4-BE49-F238E27FC236}">
                  <a16:creationId xmlns:a16="http://schemas.microsoft.com/office/drawing/2014/main" id="{BC94B8BD-D587-C5C0-31A1-652AF80531F0}"/>
                </a:ext>
              </a:extLst>
            </p:cNvPr>
            <p:cNvSpPr txBox="1"/>
            <p:nvPr/>
          </p:nvSpPr>
          <p:spPr>
            <a:xfrm>
              <a:off x="2933829" y="1727524"/>
              <a:ext cx="2137180" cy="14487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600" b="1" dirty="0"/>
                <a:t>Aber</a:t>
              </a:r>
              <a:r>
                <a:rPr lang="de-DE" sz="1600" dirty="0"/>
                <a:t>: Wahlrecht des AB (vgl. § 8 Abs. 2 EEG)</a:t>
              </a:r>
            </a:p>
          </p:txBody>
        </p:sp>
      </p:grpSp>
      <p:grpSp>
        <p:nvGrpSpPr>
          <p:cNvPr id="30728" name="Gruppieren 11">
            <a:extLst>
              <a:ext uri="{FF2B5EF4-FFF2-40B4-BE49-F238E27FC236}">
                <a16:creationId xmlns:a16="http://schemas.microsoft.com/office/drawing/2014/main" id="{0062BFE9-6382-C3CA-FD07-38C77358A543}"/>
              </a:ext>
            </a:extLst>
          </p:cNvPr>
          <p:cNvGrpSpPr>
            <a:grpSpLocks/>
          </p:cNvGrpSpPr>
          <p:nvPr/>
        </p:nvGrpSpPr>
        <p:grpSpPr bwMode="auto">
          <a:xfrm>
            <a:off x="6240463" y="4802188"/>
            <a:ext cx="2492375" cy="1457325"/>
            <a:chOff x="5365438" y="3418874"/>
            <a:chExt cx="2295057" cy="1606466"/>
          </a:xfrm>
        </p:grpSpPr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00E88A2D-4BB1-08BC-CC7B-DA0A3B3C2C70}"/>
                </a:ext>
              </a:extLst>
            </p:cNvPr>
            <p:cNvSpPr/>
            <p:nvPr/>
          </p:nvSpPr>
          <p:spPr>
            <a:xfrm>
              <a:off x="5365438" y="3418874"/>
              <a:ext cx="2295057" cy="1606466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9948092"/>
                <a:satOff val="-10051"/>
                <a:lumOff val="4902"/>
                <a:alphaOff val="0"/>
              </a:schemeClr>
            </a:fillRef>
            <a:effectRef idx="0">
              <a:schemeClr val="accent2">
                <a:hueOff val="-9948092"/>
                <a:satOff val="-10051"/>
                <a:lumOff val="490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" name="Rechteck: abgerundete Ecken 4">
              <a:extLst>
                <a:ext uri="{FF2B5EF4-FFF2-40B4-BE49-F238E27FC236}">
                  <a16:creationId xmlns:a16="http://schemas.microsoft.com/office/drawing/2014/main" id="{C7E2DBDA-4F19-C073-9620-4774A4B91ECD}"/>
                </a:ext>
              </a:extLst>
            </p:cNvPr>
            <p:cNvSpPr txBox="1"/>
            <p:nvPr/>
          </p:nvSpPr>
          <p:spPr>
            <a:xfrm>
              <a:off x="5444376" y="3497622"/>
              <a:ext cx="2137180" cy="14489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600" b="1" dirty="0"/>
                <a:t>Aber</a:t>
              </a:r>
              <a:r>
                <a:rPr lang="de-DE" sz="1600" dirty="0"/>
                <a:t>: Letztentscheidungsrecht des NB (vgl. § 8 Abs. 3 EEG)</a:t>
              </a:r>
            </a:p>
          </p:txBody>
        </p:sp>
      </p:grpSp>
      <p:grpSp>
        <p:nvGrpSpPr>
          <p:cNvPr id="30729" name="Gruppieren 14">
            <a:extLst>
              <a:ext uri="{FF2B5EF4-FFF2-40B4-BE49-F238E27FC236}">
                <a16:creationId xmlns:a16="http://schemas.microsoft.com/office/drawing/2014/main" id="{72DDB126-3F35-07B5-1682-C3E3C2608E46}"/>
              </a:ext>
            </a:extLst>
          </p:cNvPr>
          <p:cNvGrpSpPr>
            <a:grpSpLocks/>
          </p:cNvGrpSpPr>
          <p:nvPr/>
        </p:nvGrpSpPr>
        <p:grpSpPr bwMode="auto">
          <a:xfrm>
            <a:off x="5889625" y="3260725"/>
            <a:ext cx="3573463" cy="1339850"/>
            <a:chOff x="5204128" y="1681647"/>
            <a:chExt cx="3574572" cy="1339968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0F302146-5426-D04C-D34C-AE8228B4B472}"/>
                </a:ext>
              </a:extLst>
            </p:cNvPr>
            <p:cNvSpPr/>
            <p:nvPr/>
          </p:nvSpPr>
          <p:spPr>
            <a:xfrm>
              <a:off x="5204128" y="1722926"/>
              <a:ext cx="3574572" cy="129868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6B0BD5D8-A873-4795-0A08-96728B618E7E}"/>
                </a:ext>
              </a:extLst>
            </p:cNvPr>
            <p:cNvSpPr txBox="1"/>
            <p:nvPr/>
          </p:nvSpPr>
          <p:spPr>
            <a:xfrm>
              <a:off x="5204128" y="1681647"/>
              <a:ext cx="3303025" cy="12986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60960" rIns="60960" bIns="60960" spcCol="1270" anchor="ctr"/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de-DE" sz="1600" dirty="0"/>
                <a:t>Anderer NVP im gleichen oder in einem anderen Netz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de-DE" sz="1600" dirty="0"/>
                <a:t>Wahlrecht ausgeschlossen, wenn Mehrkosten des NB mehr als nur unerheblich</a:t>
              </a:r>
            </a:p>
          </p:txBody>
        </p:sp>
      </p:grpSp>
      <p:grpSp>
        <p:nvGrpSpPr>
          <p:cNvPr id="30730" name="Gruppieren 17">
            <a:extLst>
              <a:ext uri="{FF2B5EF4-FFF2-40B4-BE49-F238E27FC236}">
                <a16:creationId xmlns:a16="http://schemas.microsoft.com/office/drawing/2014/main" id="{46852E90-692A-1B3F-0089-BCFA49153047}"/>
              </a:ext>
            </a:extLst>
          </p:cNvPr>
          <p:cNvGrpSpPr>
            <a:grpSpLocks/>
          </p:cNvGrpSpPr>
          <p:nvPr/>
        </p:nvGrpSpPr>
        <p:grpSpPr bwMode="auto">
          <a:xfrm>
            <a:off x="8818563" y="4852988"/>
            <a:ext cx="2925762" cy="1298575"/>
            <a:chOff x="7658022" y="3488807"/>
            <a:chExt cx="2927153" cy="1298416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F8FAC2FC-16BC-868E-5C6D-C49E9655FE9F}"/>
                </a:ext>
              </a:extLst>
            </p:cNvPr>
            <p:cNvSpPr/>
            <p:nvPr/>
          </p:nvSpPr>
          <p:spPr>
            <a:xfrm>
              <a:off x="7658022" y="3488807"/>
              <a:ext cx="2927153" cy="129841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84ED2420-A823-D21E-9574-EDA07D875FCD}"/>
                </a:ext>
              </a:extLst>
            </p:cNvPr>
            <p:cNvSpPr txBox="1"/>
            <p:nvPr/>
          </p:nvSpPr>
          <p:spPr>
            <a:xfrm>
              <a:off x="7658022" y="3488807"/>
              <a:ext cx="2927153" cy="1298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60960" rIns="60960" bIns="60960" spcCol="1270" anchor="ctr"/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de-DE" sz="1600" dirty="0"/>
                <a:t>Gilt nicht, wenn Stromabnahme dort nicht sichergestellt ist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de-DE" sz="1600" dirty="0"/>
                <a:t>Mehrkosten sind vom NB zu tragen (vgl. § 16 Abs. 2 EEG)</a:t>
              </a:r>
            </a:p>
          </p:txBody>
        </p:sp>
      </p:grp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FF548245-172D-048B-565D-3C72E212D027}"/>
              </a:ext>
            </a:extLst>
          </p:cNvPr>
          <p:cNvSpPr/>
          <p:nvPr/>
        </p:nvSpPr>
        <p:spPr>
          <a:xfrm>
            <a:off x="384175" y="1576388"/>
            <a:ext cx="5711825" cy="1457325"/>
          </a:xfrm>
          <a:prstGeom prst="round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 err="1">
              <a:solidFill>
                <a:schemeClr val="tx1"/>
              </a:solidFill>
            </a:endParaRP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7D72CC71-D485-32FB-1FB1-02A350B671D8}"/>
              </a:ext>
            </a:extLst>
          </p:cNvPr>
          <p:cNvSpPr/>
          <p:nvPr/>
        </p:nvSpPr>
        <p:spPr>
          <a:xfrm>
            <a:off x="3309938" y="3155950"/>
            <a:ext cx="5810250" cy="1497013"/>
          </a:xfrm>
          <a:prstGeom prst="round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 err="1">
              <a:solidFill>
                <a:schemeClr val="tx1"/>
              </a:solidFill>
            </a:endParaRP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2C6AD4FE-9DE9-EFC4-1851-2001556C31E8}"/>
              </a:ext>
            </a:extLst>
          </p:cNvPr>
          <p:cNvSpPr/>
          <p:nvPr/>
        </p:nvSpPr>
        <p:spPr>
          <a:xfrm>
            <a:off x="6243638" y="4802188"/>
            <a:ext cx="5397500" cy="1457325"/>
          </a:xfrm>
          <a:prstGeom prst="round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 err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>
            <a:extLst>
              <a:ext uri="{FF2B5EF4-FFF2-40B4-BE49-F238E27FC236}">
                <a16:creationId xmlns:a16="http://schemas.microsoft.com/office/drawing/2014/main" id="{FA69EC74-C0AD-7433-84EA-17005AB1F3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Netzausbaupflicht (1)</a:t>
            </a:r>
          </a:p>
        </p:txBody>
      </p:sp>
      <p:sp>
        <p:nvSpPr>
          <p:cNvPr id="37891" name="Inhaltsplatzhalter 2">
            <a:extLst>
              <a:ext uri="{FF2B5EF4-FFF2-40B4-BE49-F238E27FC236}">
                <a16:creationId xmlns:a16="http://schemas.microsoft.com/office/drawing/2014/main" id="{A502228D-3A7A-46F7-88FF-880DEC1CB7AC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415925" y="1700213"/>
            <a:ext cx="6256338" cy="4652962"/>
          </a:xfrm>
        </p:spPr>
        <p:txBody>
          <a:bodyPr wrap="square" bIns="7200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000"/>
              <a:t>Allgemein besteht </a:t>
            </a:r>
            <a:r>
              <a:rPr lang="de-DE" altLang="de-DE" sz="2000" b="1"/>
              <a:t>unverzügliche</a:t>
            </a:r>
            <a:r>
              <a:rPr lang="de-DE" altLang="de-DE" sz="2000"/>
              <a:t> </a:t>
            </a:r>
            <a:r>
              <a:rPr lang="de-DE" altLang="de-DE" sz="2000" b="1"/>
              <a:t>Netzausbaupflicht</a:t>
            </a:r>
            <a:r>
              <a:rPr lang="de-DE" altLang="de-DE" sz="2000"/>
              <a:t> des Netzbetreibers, wenn sonst Abnahme, Übertragung und Verteilung des eingespeisten Stroms nicht bzw. nicht vollständig sichergestellt werden kann (z.B. Kapazitätsengpass, unzulässige Spannungsanhebung)</a:t>
            </a:r>
          </a:p>
          <a:p>
            <a:pPr eaLnBrk="1" hangingPunct="1"/>
            <a:r>
              <a:rPr lang="de-DE" altLang="de-DE" sz="2000"/>
              <a:t>Netzausbaupflicht  besteht auf </a:t>
            </a:r>
            <a:r>
              <a:rPr lang="de-DE" altLang="de-DE" sz="2000" b="1"/>
              <a:t>Verlangen des Anlagenbetreibers </a:t>
            </a:r>
            <a:r>
              <a:rPr lang="de-DE" altLang="de-DE" sz="2000"/>
              <a:t>(vgl. § 12 Abs. 1 EEG)</a:t>
            </a:r>
          </a:p>
          <a:p>
            <a:pPr eaLnBrk="1" hangingPunct="1"/>
            <a:r>
              <a:rPr lang="de-DE" altLang="de-DE" sz="2000"/>
              <a:t>Anspruch auf Netzausbau besteht auch gegenüber </a:t>
            </a:r>
            <a:r>
              <a:rPr lang="de-DE" altLang="de-DE" sz="2000" b="1"/>
              <a:t>NB von vorgelagerten Netzen </a:t>
            </a:r>
            <a:r>
              <a:rPr lang="de-DE" altLang="de-DE" sz="2000"/>
              <a:t>mit einer Spannung bis 110 kV (vgl. § 12 Abs. 1 Satz 2 EEG)</a:t>
            </a:r>
          </a:p>
          <a:p>
            <a:pPr eaLnBrk="1" hangingPunct="1"/>
            <a:r>
              <a:rPr lang="de-DE" altLang="de-DE" sz="2000"/>
              <a:t>Netz ist entsprechend dem Stand der Technik zu </a:t>
            </a:r>
            <a:r>
              <a:rPr lang="de-DE" altLang="de-DE" sz="2000" b="1"/>
              <a:t>optimieren</a:t>
            </a:r>
            <a:r>
              <a:rPr lang="de-DE" altLang="de-DE" sz="2000"/>
              <a:t>, zu </a:t>
            </a:r>
            <a:r>
              <a:rPr lang="de-DE" altLang="de-DE" sz="2000" b="1"/>
              <a:t>verstärken</a:t>
            </a:r>
            <a:r>
              <a:rPr lang="de-DE" altLang="de-DE" sz="2000"/>
              <a:t> und </a:t>
            </a:r>
            <a:r>
              <a:rPr lang="de-DE" altLang="de-DE" sz="2000" b="1"/>
              <a:t>auszubauen</a:t>
            </a:r>
          </a:p>
        </p:txBody>
      </p:sp>
      <p:pic>
        <p:nvPicPr>
          <p:cNvPr id="100356" name="Grafik 1" descr="Stahlmasten, Hochspannungsleitungen, die sich bis zum Sonnenuntergang erstrecken">
            <a:extLst>
              <a:ext uri="{FF2B5EF4-FFF2-40B4-BE49-F238E27FC236}">
                <a16:creationId xmlns:a16="http://schemas.microsoft.com/office/drawing/2014/main" id="{0002147B-272C-3AA0-DF97-8293958E7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0802" r="35300"/>
          <a:stretch>
            <a:fillRect/>
          </a:stretch>
        </p:blipFill>
        <p:spPr bwMode="auto">
          <a:xfrm>
            <a:off x="7234238" y="1628775"/>
            <a:ext cx="3762375" cy="4652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>
            <a:extLst>
              <a:ext uri="{FF2B5EF4-FFF2-40B4-BE49-F238E27FC236}">
                <a16:creationId xmlns:a16="http://schemas.microsoft.com/office/drawing/2014/main" id="{3C6AE8E7-D0A7-D4A8-C916-6E15E6D13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Netzausbaupflicht (2)</a:t>
            </a:r>
          </a:p>
        </p:txBody>
      </p:sp>
      <p:sp>
        <p:nvSpPr>
          <p:cNvPr id="130051" name="Inhaltsplatzhalter 2">
            <a:extLst>
              <a:ext uri="{FF2B5EF4-FFF2-40B4-BE49-F238E27FC236}">
                <a16:creationId xmlns:a16="http://schemas.microsoft.com/office/drawing/2014/main" id="{0CD8B2FA-3203-A146-6DD1-1654092EA8FC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407988" y="1700213"/>
            <a:ext cx="10728325" cy="4392612"/>
          </a:xfrm>
        </p:spPr>
        <p:txBody>
          <a:bodyPr wrap="square" bIns="720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sz="2000" dirty="0"/>
              <a:t>Netzausbaupflicht entfällt bei </a:t>
            </a:r>
            <a:r>
              <a:rPr lang="de-DE" altLang="de-DE" sz="2000" b="1" dirty="0"/>
              <a:t>wirtschaftlicher Unzumutbarkeit </a:t>
            </a:r>
            <a:r>
              <a:rPr lang="de-DE" altLang="de-DE" sz="2000" dirty="0"/>
              <a:t>der Kostenlast, die Netzbetreiber zu tragen hat</a:t>
            </a:r>
          </a:p>
          <a:p>
            <a:pPr eaLnBrk="1" hangingPunct="1">
              <a:defRPr/>
            </a:pPr>
            <a:r>
              <a:rPr lang="de-DE" altLang="de-DE" sz="2000" dirty="0"/>
              <a:t>Wann ist die Grenze der wirtschaftlichen Unzumutbarkeit erreicht?</a:t>
            </a:r>
          </a:p>
          <a:p>
            <a:pPr marL="541338" lvl="1" eaLnBrk="1" hangingPunct="1">
              <a:spcAft>
                <a:spcPts val="1200"/>
              </a:spcAft>
              <a:defRPr/>
            </a:pPr>
            <a:r>
              <a:rPr lang="de-DE" altLang="de-DE" dirty="0"/>
              <a:t>Keine gesetzliche Regelung dazu</a:t>
            </a:r>
          </a:p>
          <a:p>
            <a:pPr marL="541338" lvl="1" eaLnBrk="1" hangingPunct="1">
              <a:spcAft>
                <a:spcPts val="1200"/>
              </a:spcAft>
              <a:defRPr/>
            </a:pPr>
            <a:r>
              <a:rPr lang="de-DE" altLang="de-DE" b="1" dirty="0"/>
              <a:t>Gesetzesbegründung zum EEG 2004</a:t>
            </a:r>
            <a:r>
              <a:rPr lang="de-DE" altLang="de-DE" dirty="0"/>
              <a:t>: Kosten des Ausbaus überschreiten 25 % der Kosten der Errichtung der Stromerzeugungsanlage (BT-</a:t>
            </a:r>
            <a:r>
              <a:rPr lang="de-DE" altLang="de-DE" dirty="0" err="1"/>
              <a:t>Drs</a:t>
            </a:r>
            <a:r>
              <a:rPr lang="de-DE" altLang="de-DE" dirty="0"/>
              <a:t>. 15/2864, S. 34)</a:t>
            </a:r>
          </a:p>
          <a:p>
            <a:pPr marL="541338" lvl="1" eaLnBrk="1" hangingPunct="1">
              <a:spcAft>
                <a:spcPts val="1200"/>
              </a:spcAft>
              <a:defRPr/>
            </a:pPr>
            <a:r>
              <a:rPr lang="de-DE" altLang="de-DE" b="1" dirty="0"/>
              <a:t>Clearingstelle EEG </a:t>
            </a:r>
            <a:r>
              <a:rPr lang="de-DE" altLang="de-DE" dirty="0"/>
              <a:t>(Votum 2008/14 vom 19.09.2008): Ausbau ist unzumutbar, wenn seine Kosten 12,5 % der erwartbaren kumulierten EEG-Förderung (20 Jahre) übersteigen</a:t>
            </a:r>
          </a:p>
          <a:p>
            <a:pPr marL="357188" eaLnBrk="1" hangingPunct="1">
              <a:defRPr/>
            </a:pPr>
            <a:r>
              <a:rPr lang="de-DE" altLang="de-DE" sz="2000" dirty="0"/>
              <a:t>Variante, bei der wirtschaftlich unzumutbarer Netzausbau zu erfolgen hat, ist in Variantenvergleich nicht zu berücksichtigen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>
            <a:extLst>
              <a:ext uri="{FF2B5EF4-FFF2-40B4-BE49-F238E27FC236}">
                <a16:creationId xmlns:a16="http://schemas.microsoft.com/office/drawing/2014/main" id="{8C5C9EDF-8382-5B94-7266-4F48B29E9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de-DE" altLang="de-DE"/>
            </a:br>
            <a:r>
              <a:rPr lang="de-DE" altLang="de-DE"/>
              <a:t>Kostentragung beim Netzanschluss</a:t>
            </a:r>
          </a:p>
        </p:txBody>
      </p:sp>
      <p:sp>
        <p:nvSpPr>
          <p:cNvPr id="67587" name="Inhaltsplatzhalter 2">
            <a:extLst>
              <a:ext uri="{FF2B5EF4-FFF2-40B4-BE49-F238E27FC236}">
                <a16:creationId xmlns:a16="http://schemas.microsoft.com/office/drawing/2014/main" id="{BD64859F-EC74-6AAF-E6EE-19C59C909A3A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388938" y="1408113"/>
            <a:ext cx="11376025" cy="49006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just" eaLnBrk="1" hangingPunct="1">
              <a:buFont typeface="Wingdings 3" panose="05040102010807070707" pitchFamily="18" charset="2"/>
              <a:buNone/>
              <a:defRPr/>
            </a:pPr>
            <a:endParaRPr lang="de-DE" altLang="de-DE" sz="2000" b="1" dirty="0"/>
          </a:p>
          <a:p>
            <a:pPr algn="just" eaLnBrk="1" hangingPunct="1">
              <a:defRPr/>
            </a:pPr>
            <a:endParaRPr lang="de-DE" altLang="de-DE" sz="2000" b="1" dirty="0"/>
          </a:p>
          <a:p>
            <a:pPr algn="just" eaLnBrk="1" hangingPunct="1">
              <a:defRPr/>
            </a:pPr>
            <a:endParaRPr lang="de-DE" altLang="de-DE" sz="2000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E66B7A8-72D5-AC42-62FA-8075A27610BE}"/>
              </a:ext>
            </a:extLst>
          </p:cNvPr>
          <p:cNvGrpSpPr/>
          <p:nvPr/>
        </p:nvGrpSpPr>
        <p:grpSpPr>
          <a:xfrm>
            <a:off x="3647728" y="1988840"/>
            <a:ext cx="2536551" cy="1011902"/>
            <a:chOff x="4741636" y="203587"/>
            <a:chExt cx="2023805" cy="1011902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D2F49C1D-4BD1-71DD-CAA8-CD67E7827338}"/>
                </a:ext>
              </a:extLst>
            </p:cNvPr>
            <p:cNvSpPr/>
            <p:nvPr/>
          </p:nvSpPr>
          <p:spPr>
            <a:xfrm>
              <a:off x="4741636" y="203587"/>
              <a:ext cx="2023805" cy="101190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C9EF695C-2115-8609-B6BA-DBF680FFED59}"/>
                </a:ext>
              </a:extLst>
            </p:cNvPr>
            <p:cNvSpPr/>
            <p:nvPr/>
          </p:nvSpPr>
          <p:spPr>
            <a:xfrm>
              <a:off x="4741636" y="203587"/>
              <a:ext cx="2023805" cy="101190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065" tIns="12065" rIns="12065" bIns="12065" spcCol="1270" anchor="ctr"/>
            <a:lstStyle/>
            <a:p>
              <a:pPr algn="ctr" defTabSz="84455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de-DE" sz="1900" b="1" dirty="0">
                  <a:solidFill>
                    <a:srgbClr val="000000"/>
                  </a:solidFill>
                </a:rPr>
                <a:t>Gesamtkosten zur Herstellung des Netzanschlusses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6BC5141-4876-4893-FD7C-4FC480335948}"/>
              </a:ext>
            </a:extLst>
          </p:cNvPr>
          <p:cNvGrpSpPr/>
          <p:nvPr/>
        </p:nvGrpSpPr>
        <p:grpSpPr>
          <a:xfrm>
            <a:off x="2514644" y="3461590"/>
            <a:ext cx="2249982" cy="1011902"/>
            <a:chOff x="3517234" y="1640489"/>
            <a:chExt cx="2023805" cy="1011902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35F0C0F-2C11-15A0-40ED-DF9456A13D0D}"/>
                </a:ext>
              </a:extLst>
            </p:cNvPr>
            <p:cNvSpPr/>
            <p:nvPr/>
          </p:nvSpPr>
          <p:spPr>
            <a:xfrm>
              <a:off x="3517234" y="1640489"/>
              <a:ext cx="2023805" cy="1011902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6951AE6E-F532-A1AC-0248-C08BCF165EAA}"/>
                </a:ext>
              </a:extLst>
            </p:cNvPr>
            <p:cNvSpPr/>
            <p:nvPr/>
          </p:nvSpPr>
          <p:spPr>
            <a:xfrm>
              <a:off x="3517234" y="1640489"/>
              <a:ext cx="2023805" cy="101190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065" tIns="12065" rIns="12065" bIns="12065" spcCol="1270" anchor="ctr"/>
            <a:lstStyle/>
            <a:p>
              <a:pPr algn="ctr" defTabSz="822325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de-DE" sz="1850" dirty="0">
                  <a:solidFill>
                    <a:srgbClr val="000000"/>
                  </a:solidFill>
                </a:rPr>
                <a:t>Netzanschlusskosten trägt der AB, </a:t>
              </a:r>
            </a:p>
            <a:p>
              <a:pPr algn="ctr" defTabSz="822325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de-DE" sz="1850" dirty="0">
                  <a:solidFill>
                    <a:srgbClr val="000000"/>
                  </a:solidFill>
                </a:rPr>
                <a:t>§ 16 EEG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29DB8B7-0F33-F94C-5B5A-541B08E21A4B}"/>
              </a:ext>
            </a:extLst>
          </p:cNvPr>
          <p:cNvGrpSpPr/>
          <p:nvPr/>
        </p:nvGrpSpPr>
        <p:grpSpPr>
          <a:xfrm>
            <a:off x="5136463" y="3461590"/>
            <a:ext cx="2241495" cy="1011902"/>
            <a:chOff x="5966039" y="1640489"/>
            <a:chExt cx="2023805" cy="1011902"/>
          </a:xfrm>
          <a:solidFill>
            <a:srgbClr val="E6F0F7"/>
          </a:solidFill>
          <a:scene3d>
            <a:camera prst="orthographicFront"/>
            <a:lightRig rig="flat" dir="t"/>
          </a:scene3d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E0C55E7A-3145-D765-268A-00BAFD535A02}"/>
                </a:ext>
              </a:extLst>
            </p:cNvPr>
            <p:cNvSpPr/>
            <p:nvPr/>
          </p:nvSpPr>
          <p:spPr>
            <a:xfrm>
              <a:off x="5966039" y="1640489"/>
              <a:ext cx="2023805" cy="101190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4EBD8D57-F248-A86F-7863-E93A7F9C4385}"/>
                </a:ext>
              </a:extLst>
            </p:cNvPr>
            <p:cNvSpPr/>
            <p:nvPr/>
          </p:nvSpPr>
          <p:spPr>
            <a:xfrm>
              <a:off x="5966039" y="1640489"/>
              <a:ext cx="2023805" cy="101190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065" tIns="12065" rIns="12065" bIns="12065" spcCol="1270" anchor="ctr"/>
            <a:lstStyle/>
            <a:p>
              <a:pPr algn="ctr" defTabSz="822325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de-DE" sz="1850" dirty="0">
                  <a:solidFill>
                    <a:srgbClr val="000000"/>
                  </a:solidFill>
                </a:rPr>
                <a:t>Netzausbaukosten trägt der NB, </a:t>
              </a:r>
            </a:p>
            <a:p>
              <a:pPr algn="ctr" defTabSz="822325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de-DE" sz="1850" dirty="0">
                  <a:solidFill>
                    <a:srgbClr val="000000"/>
                  </a:solidFill>
                </a:rPr>
                <a:t>§ 17 EEG</a:t>
              </a:r>
            </a:p>
          </p:txBody>
        </p:sp>
      </p:grpSp>
      <p:sp>
        <p:nvSpPr>
          <p:cNvPr id="14" name="Gerade Verbindung 3">
            <a:extLst>
              <a:ext uri="{FF2B5EF4-FFF2-40B4-BE49-F238E27FC236}">
                <a16:creationId xmlns:a16="http://schemas.microsoft.com/office/drawing/2014/main" id="{33835265-5F14-F280-EC37-7BD47A092159}"/>
              </a:ext>
            </a:extLst>
          </p:cNvPr>
          <p:cNvSpPr/>
          <p:nvPr/>
        </p:nvSpPr>
        <p:spPr>
          <a:xfrm>
            <a:off x="3715056" y="3028981"/>
            <a:ext cx="1224402" cy="42499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224402" y="0"/>
                </a:moveTo>
                <a:lnTo>
                  <a:pt x="1224402" y="212499"/>
                </a:lnTo>
                <a:lnTo>
                  <a:pt x="0" y="212499"/>
                </a:lnTo>
                <a:lnTo>
                  <a:pt x="0" y="424999"/>
                </a:lnTo>
              </a:path>
            </a:pathLst>
          </a:custGeom>
          <a:noFill/>
          <a:ln>
            <a:solidFill>
              <a:schemeClr val="accent2"/>
            </a:solidFill>
          </a:ln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5" name="Gerade Verbindung 3">
            <a:extLst>
              <a:ext uri="{FF2B5EF4-FFF2-40B4-BE49-F238E27FC236}">
                <a16:creationId xmlns:a16="http://schemas.microsoft.com/office/drawing/2014/main" id="{AFD3054D-4C16-6BB2-B3EB-9BEF465DF04F}"/>
              </a:ext>
            </a:extLst>
          </p:cNvPr>
          <p:cNvSpPr/>
          <p:nvPr/>
        </p:nvSpPr>
        <p:spPr>
          <a:xfrm>
            <a:off x="4959877" y="3028980"/>
            <a:ext cx="1224402" cy="42499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12499"/>
                </a:lnTo>
                <a:lnTo>
                  <a:pt x="1224402" y="212499"/>
                </a:lnTo>
                <a:lnTo>
                  <a:pt x="1224402" y="424999"/>
                </a:lnTo>
              </a:path>
            </a:pathLst>
          </a:custGeom>
          <a:noFill/>
          <a:ln>
            <a:solidFill>
              <a:schemeClr val="accent2"/>
            </a:solidFill>
          </a:ln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endParaRPr lang="de-DE" dirty="0"/>
          </a:p>
        </p:txBody>
      </p:sp>
      <p:cxnSp>
        <p:nvCxnSpPr>
          <p:cNvPr id="16" name="Gerade Verbindung 3">
            <a:extLst>
              <a:ext uri="{FF2B5EF4-FFF2-40B4-BE49-F238E27FC236}">
                <a16:creationId xmlns:a16="http://schemas.microsoft.com/office/drawing/2014/main" id="{441A5483-BAF7-76D4-4839-C3FD907767B5}"/>
              </a:ext>
            </a:extLst>
          </p:cNvPr>
          <p:cNvCxnSpPr/>
          <p:nvPr/>
        </p:nvCxnSpPr>
        <p:spPr>
          <a:xfrm>
            <a:off x="6256338" y="4473575"/>
            <a:ext cx="0" cy="442913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00046F55-8D4C-FA47-5BC6-B581FDE38BDD}"/>
              </a:ext>
            </a:extLst>
          </p:cNvPr>
          <p:cNvSpPr/>
          <p:nvPr/>
        </p:nvSpPr>
        <p:spPr>
          <a:xfrm>
            <a:off x="3715056" y="4930036"/>
            <a:ext cx="5218142" cy="1160626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065" tIns="12065" rIns="12065" bIns="12065"/>
          <a:lstStyle>
            <a:lvl1pPr defTabSz="5778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5778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5778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5778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5778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57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57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57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57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altLang="de-DE" sz="1600" b="1">
                <a:solidFill>
                  <a:srgbClr val="000000"/>
                </a:solidFill>
              </a:rPr>
              <a:t>Als Einrichtungen für den Netzausbau gelten 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altLang="de-DE" sz="1600">
                <a:solidFill>
                  <a:srgbClr val="000000"/>
                </a:solidFill>
              </a:rPr>
              <a:t>- im </a:t>
            </a:r>
            <a:r>
              <a:rPr lang="de-DE" altLang="de-DE" sz="1600" b="1">
                <a:solidFill>
                  <a:srgbClr val="000000"/>
                </a:solidFill>
              </a:rPr>
              <a:t>Eigentum des NB </a:t>
            </a:r>
            <a:r>
              <a:rPr lang="de-DE" altLang="de-DE" sz="1600">
                <a:solidFill>
                  <a:srgbClr val="000000"/>
                </a:solidFill>
              </a:rPr>
              <a:t>stehende Einrichtungen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altLang="de-DE" sz="1600">
                <a:solidFill>
                  <a:srgbClr val="000000"/>
                </a:solidFill>
              </a:rPr>
              <a:t>- in sein </a:t>
            </a:r>
            <a:r>
              <a:rPr lang="de-DE" altLang="de-DE" sz="1600" b="1">
                <a:solidFill>
                  <a:srgbClr val="000000"/>
                </a:solidFill>
              </a:rPr>
              <a:t>Eigentum</a:t>
            </a:r>
            <a:r>
              <a:rPr lang="de-DE" altLang="de-DE" sz="1600">
                <a:solidFill>
                  <a:srgbClr val="000000"/>
                </a:solidFill>
              </a:rPr>
              <a:t> übergehende Einrichtungen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altLang="de-DE" sz="1600">
                <a:solidFill>
                  <a:srgbClr val="000000"/>
                </a:solidFill>
              </a:rPr>
              <a:t>- für den Netzbetrieb </a:t>
            </a:r>
            <a:r>
              <a:rPr lang="de-DE" altLang="de-DE" sz="1600" b="1">
                <a:solidFill>
                  <a:srgbClr val="000000"/>
                </a:solidFill>
              </a:rPr>
              <a:t>notwendige technische Einrichtungen</a:t>
            </a: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8A81F94-2ABB-5828-4A9D-EF2B502B40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Gesetzlicher Netzverknüpfungspunkt nach § 8 Abs. 1 EEG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C4D80B4-E974-DD5D-6AC1-7772AC5609C4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1271588" y="1368425"/>
            <a:ext cx="9217025" cy="5540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E5E6C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lIns="91435" tIns="45717" rIns="91435" bIns="45717" numCol="1" anchor="t" anchorCtr="0" compatLnSpc="1">
            <a:prstTxWarp prst="textNoShape">
              <a:avLst/>
            </a:prstTxWarp>
            <a:spAutoFit/>
          </a:bodyPr>
          <a:lstStyle/>
          <a:p>
            <a:pPr marL="614363" indent="-614363" algn="just" defTabSz="1004888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de-DE" altLang="de-DE" sz="2000"/>
          </a:p>
          <a:p>
            <a:pPr marL="614363" indent="-614363" algn="just" defTabSz="1004888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de-DE" altLang="de-DE" sz="2000"/>
          </a:p>
          <a:p>
            <a:pPr marL="614363" indent="-614363" algn="just" defTabSz="1004888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de-DE" altLang="de-DE" sz="2000"/>
          </a:p>
          <a:p>
            <a:pPr marL="614363" indent="-614363" algn="just" defTabSz="1004888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de-DE" altLang="de-DE" sz="2000"/>
          </a:p>
          <a:p>
            <a:pPr marL="614363" indent="-614363" algn="just" defTabSz="1004888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de-DE" altLang="de-DE" sz="2000"/>
          </a:p>
          <a:p>
            <a:pPr marL="614363" indent="-614363" algn="just" defTabSz="1004888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de-DE" altLang="de-DE" sz="2000"/>
          </a:p>
          <a:p>
            <a:pPr marL="614363" indent="-614363" algn="just" defTabSz="1004888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de-DE" altLang="de-DE" sz="2000"/>
          </a:p>
          <a:p>
            <a:pPr marL="614363" indent="-614363" algn="just" defTabSz="1004888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de-DE" altLang="de-DE" sz="2000"/>
          </a:p>
          <a:p>
            <a:pPr marL="614363" indent="-614363" algn="just" defTabSz="1004888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de-DE" altLang="de-DE" sz="2000"/>
          </a:p>
          <a:p>
            <a:pPr marL="614363" indent="-614363" algn="just" defTabSz="1004888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de-DE" altLang="de-DE" sz="2000"/>
          </a:p>
          <a:p>
            <a:pPr marL="614363" indent="-614363" algn="just" defTabSz="1004888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de-DE" altLang="de-DE" sz="2000"/>
          </a:p>
          <a:p>
            <a:pPr marL="614363" indent="-614363" algn="just" defTabSz="1004888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de-DE" altLang="de-DE" sz="2000"/>
          </a:p>
          <a:p>
            <a:pPr marL="614363" indent="-614363" algn="just" defTabSz="1004888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de-DE" altLang="de-DE" sz="2000"/>
          </a:p>
        </p:txBody>
      </p:sp>
      <p:grpSp>
        <p:nvGrpSpPr>
          <p:cNvPr id="31748" name="Group 41">
            <a:extLst>
              <a:ext uri="{FF2B5EF4-FFF2-40B4-BE49-F238E27FC236}">
                <a16:creationId xmlns:a16="http://schemas.microsoft.com/office/drawing/2014/main" id="{7FEDAC57-F66A-0213-1127-F88C6192CAD0}"/>
              </a:ext>
            </a:extLst>
          </p:cNvPr>
          <p:cNvGrpSpPr>
            <a:grpSpLocks/>
          </p:cNvGrpSpPr>
          <p:nvPr/>
        </p:nvGrpSpPr>
        <p:grpSpPr bwMode="auto">
          <a:xfrm>
            <a:off x="1671638" y="2060575"/>
            <a:ext cx="7921625" cy="4032250"/>
            <a:chOff x="567" y="1253"/>
            <a:chExt cx="4560" cy="2540"/>
          </a:xfrm>
        </p:grpSpPr>
        <p:sp>
          <p:nvSpPr>
            <p:cNvPr id="31770" name="Rectangle 4">
              <a:extLst>
                <a:ext uri="{FF2B5EF4-FFF2-40B4-BE49-F238E27FC236}">
                  <a16:creationId xmlns:a16="http://schemas.microsoft.com/office/drawing/2014/main" id="{A6CD87D4-2DC2-DB65-2D51-68D97FC49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203"/>
              <a:ext cx="453" cy="36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1771" name="Text Box 5">
              <a:extLst>
                <a:ext uri="{FF2B5EF4-FFF2-40B4-BE49-F238E27FC236}">
                  <a16:creationId xmlns:a16="http://schemas.microsoft.com/office/drawing/2014/main" id="{0AD3992C-F962-9975-5FAB-8A6D578E32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3389"/>
              <a:ext cx="113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400" b="1" dirty="0">
                  <a:latin typeface="Arial" panose="020B0604020202020204" pitchFamily="34" charset="0"/>
                </a:rPr>
                <a:t>Agri-PV-Anlage</a:t>
              </a:r>
            </a:p>
          </p:txBody>
        </p:sp>
        <p:sp>
          <p:nvSpPr>
            <p:cNvPr id="31772" name="Text Box 6">
              <a:extLst>
                <a:ext uri="{FF2B5EF4-FFF2-40B4-BE49-F238E27FC236}">
                  <a16:creationId xmlns:a16="http://schemas.microsoft.com/office/drawing/2014/main" id="{D1B741A8-8ABF-FBC0-1A9F-B274137284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480"/>
              <a:ext cx="4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400" b="1">
                  <a:latin typeface="Arial" panose="020B0604020202020204" pitchFamily="34" charset="0"/>
                </a:rPr>
                <a:t>Netz I</a:t>
              </a:r>
            </a:p>
          </p:txBody>
        </p:sp>
        <p:sp>
          <p:nvSpPr>
            <p:cNvPr id="31773" name="Rectangle 7">
              <a:extLst>
                <a:ext uri="{FF2B5EF4-FFF2-40B4-BE49-F238E27FC236}">
                  <a16:creationId xmlns:a16="http://schemas.microsoft.com/office/drawing/2014/main" id="{B80E2409-9049-E7FD-77BF-A5FEB3B64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886"/>
              <a:ext cx="182" cy="4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1774" name="Text Box 8">
              <a:extLst>
                <a:ext uri="{FF2B5EF4-FFF2-40B4-BE49-F238E27FC236}">
                  <a16:creationId xmlns:a16="http://schemas.microsoft.com/office/drawing/2014/main" id="{1D690C5D-1ABD-DF7D-00B9-B0F71271FA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" y="2840"/>
              <a:ext cx="9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200">
                  <a:latin typeface="Arial" panose="020B0604020202020204" pitchFamily="34" charset="0"/>
                </a:rPr>
                <a:t>Hausanschluss</a:t>
              </a:r>
            </a:p>
          </p:txBody>
        </p:sp>
        <p:sp>
          <p:nvSpPr>
            <p:cNvPr id="31775" name="Rectangle 9">
              <a:extLst>
                <a:ext uri="{FF2B5EF4-FFF2-40B4-BE49-F238E27FC236}">
                  <a16:creationId xmlns:a16="http://schemas.microsoft.com/office/drawing/2014/main" id="{F05CC895-478E-0A5C-0CED-E49D75165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1616"/>
              <a:ext cx="272" cy="9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1776" name="Line 10">
              <a:extLst>
                <a:ext uri="{FF2B5EF4-FFF2-40B4-BE49-F238E27FC236}">
                  <a16:creationId xmlns:a16="http://schemas.microsoft.com/office/drawing/2014/main" id="{6F66B421-4C78-05B0-2070-DB020780A1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5" y="1389"/>
              <a:ext cx="254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77" name="Line 11">
              <a:extLst>
                <a:ext uri="{FF2B5EF4-FFF2-40B4-BE49-F238E27FC236}">
                  <a16:creationId xmlns:a16="http://schemas.microsoft.com/office/drawing/2014/main" id="{67BED80B-0946-1845-3EF2-286923D709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2" y="1706"/>
              <a:ext cx="1" cy="1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78" name="Text Box 12">
              <a:extLst>
                <a:ext uri="{FF2B5EF4-FFF2-40B4-BE49-F238E27FC236}">
                  <a16:creationId xmlns:a16="http://schemas.microsoft.com/office/drawing/2014/main" id="{15A5BFA8-1A87-73E0-4AC8-0C6A317D22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3" y="1586"/>
              <a:ext cx="6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200">
                  <a:latin typeface="Arial" panose="020B0604020202020204" pitchFamily="34" charset="0"/>
                </a:rPr>
                <a:t>Trafostation</a:t>
              </a:r>
            </a:p>
          </p:txBody>
        </p:sp>
        <p:sp>
          <p:nvSpPr>
            <p:cNvPr id="31779" name="Line 13">
              <a:extLst>
                <a:ext uri="{FF2B5EF4-FFF2-40B4-BE49-F238E27FC236}">
                  <a16:creationId xmlns:a16="http://schemas.microsoft.com/office/drawing/2014/main" id="{24D168C2-F255-45F5-6621-2EE0B02225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2" y="1389"/>
              <a:ext cx="1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80" name="Line 14">
              <a:extLst>
                <a:ext uri="{FF2B5EF4-FFF2-40B4-BE49-F238E27FC236}">
                  <a16:creationId xmlns:a16="http://schemas.microsoft.com/office/drawing/2014/main" id="{2DDB51C1-441C-273E-8117-AD681C9B23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1" y="170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81" name="Line 15">
              <a:extLst>
                <a:ext uri="{FF2B5EF4-FFF2-40B4-BE49-F238E27FC236}">
                  <a16:creationId xmlns:a16="http://schemas.microsoft.com/office/drawing/2014/main" id="{BAEA5770-1990-E58D-4B64-EDF70AAF79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5" y="2840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82" name="Text Box 16">
              <a:extLst>
                <a:ext uri="{FF2B5EF4-FFF2-40B4-BE49-F238E27FC236}">
                  <a16:creationId xmlns:a16="http://schemas.microsoft.com/office/drawing/2014/main" id="{B1FDD467-6E64-AA76-8090-7A8BAC9326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2" y="2756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/>
              <a:r>
                <a:rPr lang="de-DE" altLang="de-DE" sz="1200">
                  <a:latin typeface="Arial" panose="020B0604020202020204" pitchFamily="34" charset="0"/>
                </a:rPr>
                <a:t>Ausgangs-situation</a:t>
              </a:r>
            </a:p>
          </p:txBody>
        </p:sp>
        <p:sp>
          <p:nvSpPr>
            <p:cNvPr id="31783" name="Text Box 20">
              <a:extLst>
                <a:ext uri="{FF2B5EF4-FFF2-40B4-BE49-F238E27FC236}">
                  <a16:creationId xmlns:a16="http://schemas.microsoft.com/office/drawing/2014/main" id="{65A27DCF-1ED6-8B4F-1A02-020F9CBE8E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6" y="3080"/>
              <a:ext cx="10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/>
              <a:endParaRPr lang="de-DE" altLang="de-DE" sz="1200">
                <a:latin typeface="Arial" panose="020B0604020202020204" pitchFamily="34" charset="0"/>
              </a:endParaRPr>
            </a:p>
          </p:txBody>
        </p:sp>
        <p:sp>
          <p:nvSpPr>
            <p:cNvPr id="31784" name="Rectangle 25">
              <a:extLst>
                <a:ext uri="{FF2B5EF4-FFF2-40B4-BE49-F238E27FC236}">
                  <a16:creationId xmlns:a16="http://schemas.microsoft.com/office/drawing/2014/main" id="{621556EE-3A71-28EE-29E4-9394AC58F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" y="3439"/>
              <a:ext cx="10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/>
              <a:endParaRPr lang="de-DE" altLang="de-DE" sz="1200"/>
            </a:p>
          </p:txBody>
        </p:sp>
        <p:sp>
          <p:nvSpPr>
            <p:cNvPr id="31785" name="Text Box 27">
              <a:extLst>
                <a:ext uri="{FF2B5EF4-FFF2-40B4-BE49-F238E27FC236}">
                  <a16:creationId xmlns:a16="http://schemas.microsoft.com/office/drawing/2014/main" id="{CF1D7A3F-F702-D212-E697-68CE0502FF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8" y="3255"/>
              <a:ext cx="5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de-DE" altLang="de-DE" sz="1200">
                <a:latin typeface="Arial" panose="020B0604020202020204" pitchFamily="34" charset="0"/>
              </a:endParaRPr>
            </a:p>
          </p:txBody>
        </p:sp>
        <p:sp>
          <p:nvSpPr>
            <p:cNvPr id="31786" name="Text Box 28">
              <a:extLst>
                <a:ext uri="{FF2B5EF4-FFF2-40B4-BE49-F238E27FC236}">
                  <a16:creationId xmlns:a16="http://schemas.microsoft.com/office/drawing/2014/main" id="{172BB6D1-D60A-8310-70A2-B50D7B511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6" y="2124"/>
              <a:ext cx="7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de-DE" altLang="de-DE" sz="12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87" name="Text Box 29">
              <a:extLst>
                <a:ext uri="{FF2B5EF4-FFF2-40B4-BE49-F238E27FC236}">
                  <a16:creationId xmlns:a16="http://schemas.microsoft.com/office/drawing/2014/main" id="{FDACAD71-BE8C-C533-0A8A-4214CF6CC6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3030"/>
              <a:ext cx="8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200">
                  <a:solidFill>
                    <a:schemeClr val="folHlink"/>
                  </a:solidFill>
                  <a:latin typeface="Arial" panose="020B0604020202020204" pitchFamily="34" charset="0"/>
                </a:rPr>
                <a:t> </a:t>
              </a:r>
              <a:endParaRPr lang="de-DE" altLang="de-DE" sz="1200" b="1">
                <a:solidFill>
                  <a:srgbClr val="FF99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88" name="Text Box 31">
              <a:extLst>
                <a:ext uri="{FF2B5EF4-FFF2-40B4-BE49-F238E27FC236}">
                  <a16:creationId xmlns:a16="http://schemas.microsoft.com/office/drawing/2014/main" id="{F08C0919-B07B-136F-92D7-2C6481E37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" y="2488"/>
              <a:ext cx="4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400" b="1">
                  <a:latin typeface="Arial" panose="020B0604020202020204" pitchFamily="34" charset="0"/>
                </a:rPr>
                <a:t>Netz II</a:t>
              </a:r>
            </a:p>
          </p:txBody>
        </p:sp>
        <p:sp>
          <p:nvSpPr>
            <p:cNvPr id="31789" name="Line 32">
              <a:extLst>
                <a:ext uri="{FF2B5EF4-FFF2-40B4-BE49-F238E27FC236}">
                  <a16:creationId xmlns:a16="http://schemas.microsoft.com/office/drawing/2014/main" id="{56538168-E914-6636-43D4-7F3384426D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7" y="1253"/>
              <a:ext cx="1" cy="25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90" name="Line 34">
              <a:extLst>
                <a:ext uri="{FF2B5EF4-FFF2-40B4-BE49-F238E27FC236}">
                  <a16:creationId xmlns:a16="http://schemas.microsoft.com/office/drawing/2014/main" id="{626F7221-F554-80A3-C1FF-40E09C6633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" y="1389"/>
              <a:ext cx="42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91" name="Text Box 38">
              <a:extLst>
                <a:ext uri="{FF2B5EF4-FFF2-40B4-BE49-F238E27FC236}">
                  <a16:creationId xmlns:a16="http://schemas.microsoft.com/office/drawing/2014/main" id="{3B52B1CF-E576-8D84-8B0B-3546439E3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1" y="1842"/>
              <a:ext cx="81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de-DE" altLang="de-DE" sz="1200" b="1">
                <a:solidFill>
                  <a:srgbClr val="99CC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92" name="Text Box 40">
              <a:extLst>
                <a:ext uri="{FF2B5EF4-FFF2-40B4-BE49-F238E27FC236}">
                  <a16:creationId xmlns:a16="http://schemas.microsoft.com/office/drawing/2014/main" id="{DBE4A905-C540-9279-37A9-D7D48111C8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" y="3439"/>
              <a:ext cx="5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de-DE" altLang="de-DE" sz="1200">
                <a:latin typeface="Arial" panose="020B0604020202020204" pitchFamily="34" charset="0"/>
              </a:endParaRPr>
            </a:p>
          </p:txBody>
        </p:sp>
      </p:grpSp>
      <p:sp>
        <p:nvSpPr>
          <p:cNvPr id="31749" name="Line 17">
            <a:extLst>
              <a:ext uri="{FF2B5EF4-FFF2-40B4-BE49-F238E27FC236}">
                <a16:creationId xmlns:a16="http://schemas.microsoft.com/office/drawing/2014/main" id="{7112D6AC-C962-3A86-2500-91FD3DDB5B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2200" y="2779713"/>
            <a:ext cx="1588" cy="187325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0" name="Line 18">
            <a:extLst>
              <a:ext uri="{FF2B5EF4-FFF2-40B4-BE49-F238E27FC236}">
                <a16:creationId xmlns:a16="http://schemas.microsoft.com/office/drawing/2014/main" id="{29177C0E-B413-2C6E-5888-B1BE474B73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9363" y="2779713"/>
            <a:ext cx="1587" cy="1871662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1" name="Line 19">
            <a:extLst>
              <a:ext uri="{FF2B5EF4-FFF2-40B4-BE49-F238E27FC236}">
                <a16:creationId xmlns:a16="http://schemas.microsoft.com/office/drawing/2014/main" id="{CDA03E27-C891-755D-BAF2-4D1352ABF8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4724400"/>
            <a:ext cx="1588" cy="4318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2" name="Line 21">
            <a:extLst>
              <a:ext uri="{FF2B5EF4-FFF2-40B4-BE49-F238E27FC236}">
                <a16:creationId xmlns:a16="http://schemas.microsoft.com/office/drawing/2014/main" id="{BCFB220E-5D61-1011-9E14-3DB2866844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8438" y="5003800"/>
            <a:ext cx="3937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3" name="Textfeld 1">
            <a:extLst>
              <a:ext uri="{FF2B5EF4-FFF2-40B4-BE49-F238E27FC236}">
                <a16:creationId xmlns:a16="http://schemas.microsoft.com/office/drawing/2014/main" id="{74A456C2-48F1-5B4E-4672-D37E5A954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0425" y="4867275"/>
            <a:ext cx="12382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de-DE" altLang="de-DE" sz="1200">
                <a:latin typeface="Arial" panose="020B0604020202020204" pitchFamily="34" charset="0"/>
              </a:rPr>
              <a:t>Variante 1</a:t>
            </a:r>
          </a:p>
        </p:txBody>
      </p:sp>
      <p:sp>
        <p:nvSpPr>
          <p:cNvPr id="31754" name="Line 22">
            <a:extLst>
              <a:ext uri="{FF2B5EF4-FFF2-40B4-BE49-F238E27FC236}">
                <a16:creationId xmlns:a16="http://schemas.microsoft.com/office/drawing/2014/main" id="{4352703B-3179-55FE-55CD-1318E34668C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22438" y="5465763"/>
            <a:ext cx="1733550" cy="0"/>
          </a:xfrm>
          <a:prstGeom prst="line">
            <a:avLst/>
          </a:prstGeom>
          <a:noFill/>
          <a:ln w="28575">
            <a:solidFill>
              <a:srgbClr val="FF9900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5" name="Rectangle 23">
            <a:extLst>
              <a:ext uri="{FF2B5EF4-FFF2-40B4-BE49-F238E27FC236}">
                <a16:creationId xmlns:a16="http://schemas.microsoft.com/office/drawing/2014/main" id="{C8FCBF4D-697D-12C9-4CC6-FFB45144C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5387975"/>
            <a:ext cx="471488" cy="144463"/>
          </a:xfrm>
          <a:prstGeom prst="rect">
            <a:avLst/>
          </a:prstGeom>
          <a:noFill/>
          <a:ln w="28575">
            <a:solidFill>
              <a:srgbClr val="FF9900"/>
            </a:solidFill>
            <a:prstDash val="lgDashDot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1756" name="Line 24">
            <a:extLst>
              <a:ext uri="{FF2B5EF4-FFF2-40B4-BE49-F238E27FC236}">
                <a16:creationId xmlns:a16="http://schemas.microsoft.com/office/drawing/2014/main" id="{EAC52ACE-580E-EE2B-A2FB-5FF7877D58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6050" y="5451475"/>
            <a:ext cx="315913" cy="0"/>
          </a:xfrm>
          <a:prstGeom prst="line">
            <a:avLst/>
          </a:prstGeom>
          <a:noFill/>
          <a:ln w="28575">
            <a:solidFill>
              <a:srgbClr val="FF9900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7" name="Textfeld 2">
            <a:extLst>
              <a:ext uri="{FF2B5EF4-FFF2-40B4-BE49-F238E27FC236}">
                <a16:creationId xmlns:a16="http://schemas.microsoft.com/office/drawing/2014/main" id="{09754815-6A58-FAF4-90FB-C01C19776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5551488"/>
            <a:ext cx="1000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de-DE" altLang="de-DE" sz="1200">
                <a:latin typeface="Arial" panose="020B0604020202020204" pitchFamily="34" charset="0"/>
              </a:rPr>
              <a:t>Trafostation</a:t>
            </a:r>
          </a:p>
        </p:txBody>
      </p:sp>
      <p:sp>
        <p:nvSpPr>
          <p:cNvPr id="31758" name="Line 26">
            <a:extLst>
              <a:ext uri="{FF2B5EF4-FFF2-40B4-BE49-F238E27FC236}">
                <a16:creationId xmlns:a16="http://schemas.microsoft.com/office/drawing/2014/main" id="{A8B85099-92D5-7291-5FDB-27D9981BB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8438" y="5321300"/>
            <a:ext cx="393700" cy="0"/>
          </a:xfrm>
          <a:prstGeom prst="line">
            <a:avLst/>
          </a:prstGeom>
          <a:noFill/>
          <a:ln w="28575">
            <a:solidFill>
              <a:srgbClr val="FF9900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9" name="Textfeld 3">
            <a:extLst>
              <a:ext uri="{FF2B5EF4-FFF2-40B4-BE49-F238E27FC236}">
                <a16:creationId xmlns:a16="http://schemas.microsoft.com/office/drawing/2014/main" id="{C2D71824-1EBE-0EF6-9846-6379CC278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9950" y="5165725"/>
            <a:ext cx="9032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de-DE" altLang="de-DE" sz="1200">
                <a:latin typeface="Arial" panose="020B0604020202020204" pitchFamily="34" charset="0"/>
              </a:rPr>
              <a:t>Variante 2</a:t>
            </a:r>
          </a:p>
        </p:txBody>
      </p:sp>
      <p:sp>
        <p:nvSpPr>
          <p:cNvPr id="55" name="Line 36">
            <a:extLst>
              <a:ext uri="{FF2B5EF4-FFF2-40B4-BE49-F238E27FC236}">
                <a16:creationId xmlns:a16="http://schemas.microsoft.com/office/drawing/2014/main" id="{F7F0E8AF-CC53-5742-6528-8796F82887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9125" y="2276475"/>
            <a:ext cx="1588" cy="2303463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lgDashDotDot"/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</p:txBody>
      </p:sp>
      <p:sp>
        <p:nvSpPr>
          <p:cNvPr id="56" name="Rectangle 35">
            <a:extLst>
              <a:ext uri="{FF2B5EF4-FFF2-40B4-BE49-F238E27FC236}">
                <a16:creationId xmlns:a16="http://schemas.microsoft.com/office/drawing/2014/main" id="{1FE98814-5F8B-2EE9-A5A6-385575E6C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2588" y="4579938"/>
            <a:ext cx="473075" cy="144462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lgDashDotDot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</p:txBody>
      </p:sp>
      <p:sp>
        <p:nvSpPr>
          <p:cNvPr id="58" name="Line 39">
            <a:extLst>
              <a:ext uri="{FF2B5EF4-FFF2-40B4-BE49-F238E27FC236}">
                <a16:creationId xmlns:a16="http://schemas.microsoft.com/office/drawing/2014/main" id="{D13ECCAF-79EB-F1EA-A54F-EF560E4F1B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18438" y="5595938"/>
            <a:ext cx="39370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lgDashDotDot"/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</p:txBody>
      </p:sp>
      <p:sp>
        <p:nvSpPr>
          <p:cNvPr id="31763" name="Textfeld 4">
            <a:extLst>
              <a:ext uri="{FF2B5EF4-FFF2-40B4-BE49-F238E27FC236}">
                <a16:creationId xmlns:a16="http://schemas.microsoft.com/office/drawing/2014/main" id="{595B0D72-2391-EE53-D390-9CB8624DD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7413" y="5422900"/>
            <a:ext cx="11461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de-DE" altLang="de-DE" sz="1200">
                <a:latin typeface="Arial" panose="020B0604020202020204" pitchFamily="34" charset="0"/>
              </a:rPr>
              <a:t>Variante 3</a:t>
            </a:r>
          </a:p>
        </p:txBody>
      </p:sp>
      <p:sp>
        <p:nvSpPr>
          <p:cNvPr id="31764" name="Textfeld 5">
            <a:extLst>
              <a:ext uri="{FF2B5EF4-FFF2-40B4-BE49-F238E27FC236}">
                <a16:creationId xmlns:a16="http://schemas.microsoft.com/office/drawing/2014/main" id="{A21FBD02-3818-96C0-C7A5-F8FC11B5C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363" y="3375025"/>
            <a:ext cx="152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>
                <a:solidFill>
                  <a:srgbClr val="FF0000"/>
                </a:solidFill>
                <a:latin typeface="Arial" panose="020B0604020202020204" pitchFamily="34" charset="0"/>
              </a:rPr>
              <a:t>150.000 Euro</a:t>
            </a:r>
          </a:p>
        </p:txBody>
      </p:sp>
      <p:sp>
        <p:nvSpPr>
          <p:cNvPr id="31765" name="Textfeld 6">
            <a:extLst>
              <a:ext uri="{FF2B5EF4-FFF2-40B4-BE49-F238E27FC236}">
                <a16:creationId xmlns:a16="http://schemas.microsoft.com/office/drawing/2014/main" id="{51322401-86B1-65B7-73B0-4E12467D6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38" y="4972050"/>
            <a:ext cx="1187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>
                <a:solidFill>
                  <a:srgbClr val="FF9900"/>
                </a:solidFill>
                <a:latin typeface="Arial" panose="020B0604020202020204" pitchFamily="34" charset="0"/>
              </a:rPr>
              <a:t>135</a:t>
            </a:r>
            <a:r>
              <a:rPr lang="de-DE" altLang="de-DE" b="1">
                <a:solidFill>
                  <a:srgbClr val="FF9900"/>
                </a:solidFill>
              </a:rPr>
              <a:t>.</a:t>
            </a:r>
            <a:r>
              <a:rPr lang="de-DE" altLang="de-DE" sz="1200" b="1">
                <a:solidFill>
                  <a:srgbClr val="FF9900"/>
                </a:solidFill>
                <a:latin typeface="Arial" panose="020B0604020202020204" pitchFamily="34" charset="0"/>
              </a:rPr>
              <a:t>000 Euro</a:t>
            </a:r>
          </a:p>
        </p:txBody>
      </p:sp>
      <p:sp>
        <p:nvSpPr>
          <p:cNvPr id="62" name="Line 37">
            <a:extLst>
              <a:ext uri="{FF2B5EF4-FFF2-40B4-BE49-F238E27FC236}">
                <a16:creationId xmlns:a16="http://schemas.microsoft.com/office/drawing/2014/main" id="{1915B0CB-FDAD-9E88-4067-D46533ECB2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9125" y="4724400"/>
            <a:ext cx="552450" cy="43180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lgDashDotDot"/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</p:txBody>
      </p:sp>
      <p:sp>
        <p:nvSpPr>
          <p:cNvPr id="31767" name="Textfeld 7">
            <a:extLst>
              <a:ext uri="{FF2B5EF4-FFF2-40B4-BE49-F238E27FC236}">
                <a16:creationId xmlns:a16="http://schemas.microsoft.com/office/drawing/2014/main" id="{6F037591-71D8-68C4-DD51-1844BB341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713" y="2794000"/>
            <a:ext cx="14573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>
                <a:solidFill>
                  <a:schemeClr val="accent2"/>
                </a:solidFill>
                <a:latin typeface="Arial" panose="020B0604020202020204" pitchFamily="34" charset="0"/>
              </a:rPr>
              <a:t>100.000 Euro</a:t>
            </a:r>
          </a:p>
        </p:txBody>
      </p:sp>
      <p:sp>
        <p:nvSpPr>
          <p:cNvPr id="64" name="Oval 30">
            <a:extLst>
              <a:ext uri="{FF2B5EF4-FFF2-40B4-BE49-F238E27FC236}">
                <a16:creationId xmlns:a16="http://schemas.microsoft.com/office/drawing/2014/main" id="{CF279146-7987-F914-E10A-F0C9F3880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963" y="2589213"/>
            <a:ext cx="1239837" cy="67627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</p:txBody>
      </p:sp>
      <p:sp>
        <p:nvSpPr>
          <p:cNvPr id="31769" name="Textfeld 47">
            <a:extLst>
              <a:ext uri="{FF2B5EF4-FFF2-40B4-BE49-F238E27FC236}">
                <a16:creationId xmlns:a16="http://schemas.microsoft.com/office/drawing/2014/main" id="{D28B917F-4D3F-860C-DDBC-CBBF7F027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8" y="4500563"/>
            <a:ext cx="998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de-DE" altLang="de-DE" sz="1200">
                <a:latin typeface="Arial" panose="020B0604020202020204" pitchFamily="34" charset="0"/>
              </a:rPr>
              <a:t>Trafostation</a:t>
            </a:r>
          </a:p>
        </p:txBody>
      </p:sp>
    </p:spTree>
    <p:extLst>
      <p:ext uri="{BB962C8B-B14F-4D97-AF65-F5344CB8AC3E}">
        <p14:creationId xmlns:p14="http://schemas.microsoft.com/office/powerpoint/2010/main" val="867654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>
            <a:extLst>
              <a:ext uri="{FF2B5EF4-FFF2-40B4-BE49-F238E27FC236}">
                <a16:creationId xmlns:a16="http://schemas.microsoft.com/office/drawing/2014/main" id="{95C5CE6E-9A97-363B-EE1E-E4DF875FF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de-DE" altLang="de-DE"/>
            </a:br>
            <a:r>
              <a:rPr lang="de-DE" altLang="de-DE"/>
              <a:t>Überblick zum Verfahren nach § 8 Abs. 5, 6 EEG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93D960AC-F526-7E61-F2A8-13DA31C3749A}"/>
              </a:ext>
            </a:extLst>
          </p:cNvPr>
          <p:cNvGraphicFramePr/>
          <p:nvPr/>
        </p:nvGraphicFramePr>
        <p:xfrm>
          <a:off x="1225674" y="1556792"/>
          <a:ext cx="8784976" cy="436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>
            <a:extLst>
              <a:ext uri="{FF2B5EF4-FFF2-40B4-BE49-F238E27FC236}">
                <a16:creationId xmlns:a16="http://schemas.microsoft.com/office/drawing/2014/main" id="{6991793E-C542-7EF1-1040-25EBD81FC0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Anlagenbegriff</a:t>
            </a:r>
          </a:p>
        </p:txBody>
      </p:sp>
      <p:sp>
        <p:nvSpPr>
          <p:cNvPr id="51203" name="Inhaltsplatzhalter 2">
            <a:extLst>
              <a:ext uri="{FF2B5EF4-FFF2-40B4-BE49-F238E27FC236}">
                <a16:creationId xmlns:a16="http://schemas.microsoft.com/office/drawing/2014/main" id="{087B061B-E00B-013B-AE2D-227B5855AC2A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442913" y="1487488"/>
            <a:ext cx="10766425" cy="43926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000" b="1"/>
              <a:t>§ 3 Nr. 1 EEG:</a:t>
            </a:r>
          </a:p>
          <a:p>
            <a:pPr marL="355600" lvl="1" indent="0" eaLnBrk="1" hangingPunct="1">
              <a:buFont typeface="Wingdings" panose="05000000000000000000" pitchFamily="2" charset="2"/>
              <a:buNone/>
            </a:pPr>
            <a:r>
              <a:rPr lang="de-DE" altLang="de-DE"/>
              <a:t>„Anlage ist jede Einrichtung zur Erzeugung von Strom aus erneuerbaren Energien oder aus Grubengas, wobei im Fall von Solaranlagen jedes Modul eine eigenständige Anlage ist“</a:t>
            </a:r>
          </a:p>
          <a:p>
            <a:pPr marL="355600" lvl="1" indent="0" eaLnBrk="1" hangingPunct="1">
              <a:buFont typeface="Wingdings" panose="05000000000000000000" pitchFamily="2" charset="2"/>
              <a:buNone/>
            </a:pPr>
            <a:endParaRPr lang="de-DE" altLang="de-DE" i="1"/>
          </a:p>
          <a:p>
            <a:pPr marL="355600" lvl="1" indent="0" eaLnBrk="1" hangingPunct="1">
              <a:buFont typeface="Wingdings" panose="05000000000000000000" pitchFamily="2" charset="2"/>
              <a:buNone/>
            </a:pPr>
            <a:endParaRPr lang="de-DE" altLang="de-DE" i="1"/>
          </a:p>
        </p:txBody>
      </p:sp>
      <p:pic>
        <p:nvPicPr>
          <p:cNvPr id="51204" name="Inhaltsplatzhalter 3">
            <a:extLst>
              <a:ext uri="{FF2B5EF4-FFF2-40B4-BE49-F238E27FC236}">
                <a16:creationId xmlns:a16="http://schemas.microsoft.com/office/drawing/2014/main" id="{CEA08C6F-5F9B-0F0E-FF2F-90097E2B9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2781300"/>
            <a:ext cx="441801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>
            <a:extLst>
              <a:ext uri="{FF2B5EF4-FFF2-40B4-BE49-F238E27FC236}">
                <a16:creationId xmlns:a16="http://schemas.microsoft.com/office/drawing/2014/main" id="{DD798FC0-C7F0-9374-B41B-D10229B77E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de-DE" altLang="de-DE"/>
            </a:br>
            <a:r>
              <a:rPr lang="de-DE" altLang="de-DE"/>
              <a:t>Anlagenzusammenfassung nach </a:t>
            </a:r>
            <a:br>
              <a:rPr lang="de-DE" altLang="de-DE"/>
            </a:br>
            <a:r>
              <a:rPr lang="de-DE" altLang="de-DE"/>
              <a:t>§ 24 Abs. 1 S. 1 EEG</a:t>
            </a:r>
          </a:p>
        </p:txBody>
      </p:sp>
      <p:sp>
        <p:nvSpPr>
          <p:cNvPr id="52227" name="Inhaltsplatzhalter 2">
            <a:extLst>
              <a:ext uri="{FF2B5EF4-FFF2-40B4-BE49-F238E27FC236}">
                <a16:creationId xmlns:a16="http://schemas.microsoft.com/office/drawing/2014/main" id="{18B975EB-63F5-2357-41A4-BD78A99C079A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407988" y="1700213"/>
            <a:ext cx="10728325" cy="43926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000"/>
              <a:t>Mehrere Anlagen sind unabhängig von den Eigentumsverhältnissen zum Zweck der Ermittlung des </a:t>
            </a:r>
            <a:r>
              <a:rPr lang="de-DE" altLang="de-DE" sz="2000" b="1"/>
              <a:t>Förderanspruchs</a:t>
            </a:r>
            <a:r>
              <a:rPr lang="de-DE" altLang="de-DE" sz="2000"/>
              <a:t> nach § 19 Abs. 1 EEG und zur Bestimmung der </a:t>
            </a:r>
            <a:r>
              <a:rPr lang="de-DE" altLang="de-DE" sz="2000" b="1"/>
              <a:t>Größe</a:t>
            </a:r>
            <a:r>
              <a:rPr lang="de-DE" altLang="de-DE" sz="2000"/>
              <a:t> der Anlage nach § 21 Abs. 1 oder § 22 EEG </a:t>
            </a:r>
            <a:r>
              <a:rPr lang="de-DE" altLang="de-DE" sz="2000" b="1"/>
              <a:t>für den jeweils zuletzt in Betrieb gesetzten Generator </a:t>
            </a:r>
            <a:r>
              <a:rPr lang="de-DE" altLang="de-DE" sz="2000"/>
              <a:t>als eine Anlage anzusehen, wenn </a:t>
            </a:r>
          </a:p>
          <a:p>
            <a:pPr lvl="1" eaLnBrk="1" hangingPunct="1"/>
            <a:r>
              <a:rPr lang="de-DE" altLang="de-DE"/>
              <a:t>sie sich auf demselben </a:t>
            </a:r>
            <a:r>
              <a:rPr lang="de-DE" altLang="de-DE" b="1"/>
              <a:t>Grundstück</a:t>
            </a:r>
            <a:r>
              <a:rPr lang="de-DE" altLang="de-DE"/>
              <a:t>, demselben </a:t>
            </a:r>
            <a:r>
              <a:rPr lang="de-DE" altLang="de-DE" b="1"/>
              <a:t>Gebäude</a:t>
            </a:r>
            <a:r>
              <a:rPr lang="de-DE" altLang="de-DE"/>
              <a:t>, demselben </a:t>
            </a:r>
            <a:r>
              <a:rPr lang="de-DE" altLang="de-DE" b="1"/>
              <a:t>Betriebsgelände</a:t>
            </a:r>
            <a:r>
              <a:rPr lang="de-DE" altLang="de-DE"/>
              <a:t> oder sonst in </a:t>
            </a:r>
            <a:r>
              <a:rPr lang="de-DE" altLang="de-DE" b="1"/>
              <a:t>unmittelbarer räumlicher Nähe </a:t>
            </a:r>
            <a:r>
              <a:rPr lang="de-DE" altLang="de-DE"/>
              <a:t>befinden,</a:t>
            </a:r>
          </a:p>
          <a:p>
            <a:pPr lvl="1" eaLnBrk="1" hangingPunct="1"/>
            <a:r>
              <a:rPr lang="de-DE" altLang="de-DE"/>
              <a:t>sie Strom aus gleichartigen erneuerbaren Energien erzeugen,</a:t>
            </a:r>
          </a:p>
          <a:p>
            <a:pPr lvl="1" eaLnBrk="1" hangingPunct="1"/>
            <a:r>
              <a:rPr lang="de-DE" altLang="de-DE"/>
              <a:t>für den in ihnen erzeugten Strom der Förderanspruch in Abhängigkeit von Bemessungsleistung oder installierten Leistung besteht </a:t>
            </a:r>
            <a:r>
              <a:rPr lang="de-DE" altLang="de-DE" b="1" i="1"/>
              <a:t>und</a:t>
            </a:r>
          </a:p>
          <a:p>
            <a:pPr lvl="1" eaLnBrk="1" hangingPunct="1"/>
            <a:r>
              <a:rPr lang="de-DE" altLang="de-DE"/>
              <a:t>sie innerhalb von </a:t>
            </a:r>
            <a:r>
              <a:rPr lang="de-DE" altLang="de-DE" b="1"/>
              <a:t>zwölf</a:t>
            </a:r>
            <a:r>
              <a:rPr lang="de-DE" altLang="de-DE"/>
              <a:t> aufeinanderfolgenden </a:t>
            </a:r>
            <a:r>
              <a:rPr lang="de-DE" altLang="de-DE" b="1"/>
              <a:t>Kalendermonaten</a:t>
            </a:r>
            <a:r>
              <a:rPr lang="de-DE" altLang="de-DE"/>
              <a:t> in Betrieb genommen worden sind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969092A3-28BC-4E5B-BC2C-3DE0C29A294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969092A3-28BC-4E5B-BC2C-3DE0C29A29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Bildplatzhalter 12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9" b="20009"/>
          <a:stretch/>
        </p:blipFill>
        <p:spPr>
          <a:xfrm>
            <a:off x="407988" y="1773238"/>
            <a:ext cx="3600449" cy="4319587"/>
          </a:xfr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15478" y="324000"/>
            <a:ext cx="10404475" cy="710853"/>
          </a:xfrm>
        </p:spPr>
        <p:txBody>
          <a:bodyPr/>
          <a:lstStyle/>
          <a:p>
            <a:r>
              <a:rPr lang="de-DE" sz="2800" dirty="0"/>
              <a:t>Kurzprofil BBH-Gruppe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BBH-Gruppe besteht aus der Kanzlei Becker Büttner Held (BBH),</a:t>
            </a:r>
            <a:br>
              <a:rPr lang="de-DE" dirty="0"/>
            </a:br>
            <a:r>
              <a:rPr lang="de-DE" dirty="0"/>
              <a:t>der BBH AG Wirtschaftsprüfungsgesellschaft, der Unternehmensberatung</a:t>
            </a:r>
            <a:br>
              <a:rPr lang="de-DE" dirty="0"/>
            </a:br>
            <a:r>
              <a:rPr lang="de-DE" dirty="0"/>
              <a:t>BBH Consulting AG (BBHC), dem Quartiergestalter BBH Immobilien und der</a:t>
            </a:r>
            <a:br>
              <a:rPr lang="de-DE" dirty="0"/>
            </a:br>
            <a:r>
              <a:rPr lang="de-DE" dirty="0"/>
              <a:t>BBH Solutions.</a:t>
            </a:r>
          </a:p>
          <a:p>
            <a:pPr marL="0" indent="0">
              <a:buNone/>
            </a:pPr>
            <a:r>
              <a:rPr lang="de-DE" dirty="0"/>
              <a:t>Unser besonderes Kennzeichen ist der interdisziplinäre Beratungsansatz,</a:t>
            </a:r>
            <a:br>
              <a:rPr lang="de-DE" dirty="0"/>
            </a:br>
            <a:r>
              <a:rPr lang="de-DE" dirty="0"/>
              <a:t>der sich durch die Zusammenarbeit von </a:t>
            </a:r>
            <a:r>
              <a:rPr lang="de-DE" dirty="0" err="1"/>
              <a:t>Rechtsanwält</a:t>
            </a:r>
            <a:r>
              <a:rPr lang="de-DE" dirty="0"/>
              <a:t>*innen, Wirtschafts-prüfer*innen, Steuerberater*innen sowie Ingenieur*innen, Wirtschafts-expert*innen und IT-Fachleuten auszeichnet.</a:t>
            </a:r>
          </a:p>
          <a:p>
            <a:pPr marL="0" indent="0">
              <a:buNone/>
            </a:pPr>
            <a:r>
              <a:rPr lang="de-DE" dirty="0"/>
              <a:t>Zusammen entwickeln wir für Sie passgenaue Lösungen für alle Unternehmenslagen. </a:t>
            </a:r>
          </a:p>
        </p:txBody>
      </p:sp>
      <p:grpSp>
        <p:nvGrpSpPr>
          <p:cNvPr id="7" name="Gruppieren 6"/>
          <p:cNvGrpSpPr/>
          <p:nvPr/>
        </p:nvGrpSpPr>
        <p:grpSpPr bwMode="gray">
          <a:xfrm>
            <a:off x="4295775" y="5031216"/>
            <a:ext cx="7488237" cy="1062080"/>
            <a:chOff x="2771774" y="5078308"/>
            <a:chExt cx="7488237" cy="1062080"/>
          </a:xfrm>
          <a:solidFill>
            <a:schemeClr val="accent6"/>
          </a:solidFill>
        </p:grpSpPr>
        <p:sp>
          <p:nvSpPr>
            <p:cNvPr id="10" name="Rechteck 9"/>
            <p:cNvSpPr/>
            <p:nvPr/>
          </p:nvSpPr>
          <p:spPr bwMode="gray">
            <a:xfrm>
              <a:off x="2771774" y="5420308"/>
              <a:ext cx="7488237" cy="720080"/>
            </a:xfrm>
            <a:prstGeom prst="rect">
              <a:avLst/>
            </a:prstGeom>
            <a:grpFill/>
          </p:spPr>
          <p:txBody>
            <a:bodyPr lIns="180000" tIns="36000" bIns="36000" anchor="ctr" anchorCtr="0"/>
            <a:lstStyle/>
            <a:p>
              <a:pPr marL="176213" indent="-176213">
                <a:spcBef>
                  <a:spcPts val="600"/>
                </a:spcBef>
                <a:buClr>
                  <a:schemeClr val="tx2"/>
                </a:buClr>
                <a:buSzPct val="75000"/>
                <a:buFont typeface="Wingdings 3" panose="05040102010807070707" pitchFamily="18" charset="2"/>
                <a:buChar char="}"/>
              </a:pPr>
              <a:r>
                <a:rPr lang="de-DE" dirty="0">
                  <a:solidFill>
                    <a:srgbClr val="DC0C23"/>
                  </a:solidFill>
                </a:rPr>
                <a:t>rund 800 Mitarbeiter*innen</a:t>
              </a:r>
            </a:p>
            <a:p>
              <a:pPr marL="176213" indent="-176213">
                <a:spcBef>
                  <a:spcPts val="600"/>
                </a:spcBef>
                <a:buClr>
                  <a:schemeClr val="tx2"/>
                </a:buClr>
                <a:buSzPct val="75000"/>
                <a:buFont typeface="Wingdings 3" panose="05040102010807070707" pitchFamily="18" charset="2"/>
                <a:buChar char="}"/>
              </a:pPr>
              <a:r>
                <a:rPr lang="de-DE" dirty="0">
                  <a:solidFill>
                    <a:srgbClr val="DC0C23"/>
                  </a:solidFill>
                </a:rPr>
                <a:t>rund 8.000 Mandant*innen</a:t>
              </a:r>
            </a:p>
          </p:txBody>
        </p:sp>
        <p:sp>
          <p:nvSpPr>
            <p:cNvPr id="11" name="Gleichschenkliges Dreieck 10"/>
            <p:cNvSpPr/>
            <p:nvPr/>
          </p:nvSpPr>
          <p:spPr bwMode="gray">
            <a:xfrm>
              <a:off x="8676519" y="5078308"/>
              <a:ext cx="576000" cy="342000"/>
            </a:xfrm>
            <a:prstGeom prst="triangle">
              <a:avLst/>
            </a:prstGeom>
            <a:grpFill/>
          </p:spPr>
          <p:txBody>
            <a:bodyPr tIns="324000" anchor="ctr" anchorCtr="0"/>
            <a:lstStyle/>
            <a:p>
              <a:pPr marL="285750" indent="-285750">
                <a:spcBef>
                  <a:spcPts val="600"/>
                </a:spcBef>
                <a:buClr>
                  <a:schemeClr val="accent4"/>
                </a:buClr>
                <a:buSzPct val="75000"/>
                <a:buFont typeface="Marlett" pitchFamily="2" charset="2"/>
                <a:buChar char="4"/>
              </a:pPr>
              <a:endParaRPr lang="de-DE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933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8E5D79B3-7D6E-695C-4C04-6496A3333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Anlagenzusammenfassung nach</a:t>
            </a:r>
            <a:br>
              <a:rPr lang="de-DE" altLang="de-DE"/>
            </a:br>
            <a:r>
              <a:rPr lang="de-DE" altLang="de-DE"/>
              <a:t>§ 24 Abs. 2 EEG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45C4D4B-6F6F-87EB-1F15-852897D81C60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407988" y="1700213"/>
            <a:ext cx="10872787" cy="43926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000"/>
              <a:t>„Verklammerung“</a:t>
            </a:r>
            <a:r>
              <a:rPr lang="de-DE" altLang="ja-JP" sz="2000">
                <a:ea typeface="MS PGothic" panose="020B0600070205080204" pitchFamily="34" charset="-128"/>
              </a:rPr>
              <a:t> von Freiflächenanlagen unabhängig von den Eigentumsverhältnissen und ausschließlich zum Zweck der Ermittlung der Anlagengröße nach § 38a Abs. 1 Nr. 5 EEG und §48 Abs. 2 EEG 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000">
                <a:ea typeface="MS PGothic" panose="020B0600070205080204" pitchFamily="34" charset="-128"/>
              </a:rPr>
              <a:t>Voraussetzungen:</a:t>
            </a:r>
          </a:p>
          <a:p>
            <a:pPr lvl="1" eaLnBrk="1" hangingPunct="1"/>
            <a:r>
              <a:rPr lang="de-DE" altLang="de-DE"/>
              <a:t>Innerhalb </a:t>
            </a:r>
            <a:r>
              <a:rPr lang="de-DE" altLang="de-DE" b="1"/>
              <a:t>derselben Gemeinde</a:t>
            </a:r>
            <a:r>
              <a:rPr lang="de-DE" altLang="de-DE"/>
              <a:t>, die für den Bebauungsplan zuständig ist oder gewesen wäre, errichtet,</a:t>
            </a:r>
          </a:p>
          <a:p>
            <a:pPr lvl="1" eaLnBrk="1" hangingPunct="1"/>
            <a:r>
              <a:rPr lang="de-DE" altLang="de-DE"/>
              <a:t>Inbetriebnahme innerhalb von </a:t>
            </a:r>
            <a:r>
              <a:rPr lang="de-DE" altLang="de-DE" b="1"/>
              <a:t>24 aufeinanderfolgenden Kalendermonaten </a:t>
            </a:r>
            <a:r>
              <a:rPr lang="de-DE" altLang="de-DE" b="1" i="1"/>
              <a:t>und</a:t>
            </a:r>
          </a:p>
          <a:p>
            <a:pPr lvl="1" eaLnBrk="1" hangingPunct="1"/>
            <a:r>
              <a:rPr lang="de-DE" altLang="de-DE"/>
              <a:t>Abstand von </a:t>
            </a:r>
            <a:r>
              <a:rPr lang="de-DE" altLang="de-DE" b="1"/>
              <a:t>bis zu 2 km Luftlinie</a:t>
            </a:r>
            <a:r>
              <a:rPr lang="de-DE" altLang="de-DE"/>
              <a:t>, gemessen vom äußeren Rand der jeweiligen Anlage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BB263F0D-6B91-F410-C1AE-12E49D25F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2025" y="2693988"/>
            <a:ext cx="744538" cy="34385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511E0D6E-1731-B8D8-5E71-2B5AE3D0D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413" y="4116388"/>
            <a:ext cx="744537" cy="2016125"/>
          </a:xfrm>
          <a:prstGeom prst="rect">
            <a:avLst/>
          </a:prstGeom>
          <a:solidFill>
            <a:srgbClr val="948683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3492" name="Line 5">
            <a:extLst>
              <a:ext uri="{FF2B5EF4-FFF2-40B4-BE49-F238E27FC236}">
                <a16:creationId xmlns:a16="http://schemas.microsoft.com/office/drawing/2014/main" id="{0E56CA95-2338-F7A8-C74F-BACCF7AA4F9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81700" y="1743075"/>
            <a:ext cx="7938" cy="4478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493" name="Line 6">
            <a:extLst>
              <a:ext uri="{FF2B5EF4-FFF2-40B4-BE49-F238E27FC236}">
                <a16:creationId xmlns:a16="http://schemas.microsoft.com/office/drawing/2014/main" id="{D66ED1CB-2134-505C-782E-402A0EB2C02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0875" y="5056188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494" name="Text Box 9">
            <a:extLst>
              <a:ext uri="{FF2B5EF4-FFF2-40B4-BE49-F238E27FC236}">
                <a16:creationId xmlns:a16="http://schemas.microsoft.com/office/drawing/2014/main" id="{5AC849DD-0A06-D007-A606-0FA439600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350" y="1695450"/>
            <a:ext cx="2652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>
                <a:solidFill>
                  <a:srgbClr val="000000"/>
                </a:solidFill>
                <a:ea typeface="MS PGothic" panose="020B0600070205080204" pitchFamily="34" charset="-128"/>
              </a:rPr>
              <a:t>Marktprämie</a:t>
            </a:r>
          </a:p>
        </p:txBody>
      </p:sp>
      <p:sp>
        <p:nvSpPr>
          <p:cNvPr id="63495" name="Text Box 10">
            <a:extLst>
              <a:ext uri="{FF2B5EF4-FFF2-40B4-BE49-F238E27FC236}">
                <a16:creationId xmlns:a16="http://schemas.microsoft.com/office/drawing/2014/main" id="{73A8BE42-8AEB-5CBF-BAF2-B27CD1A86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063" y="1657350"/>
            <a:ext cx="2652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>
                <a:solidFill>
                  <a:srgbClr val="000000"/>
                </a:solidFill>
                <a:ea typeface="MS PGothic" panose="020B0600070205080204" pitchFamily="34" charset="-128"/>
              </a:rPr>
              <a:t>Anzulegender Wert (aW)</a:t>
            </a:r>
          </a:p>
        </p:txBody>
      </p:sp>
      <p:sp>
        <p:nvSpPr>
          <p:cNvPr id="63496" name="Text Box 11">
            <a:extLst>
              <a:ext uri="{FF2B5EF4-FFF2-40B4-BE49-F238E27FC236}">
                <a16:creationId xmlns:a16="http://schemas.microsoft.com/office/drawing/2014/main" id="{C2A065D6-047E-C257-F23F-51AC895D2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0" y="4868863"/>
            <a:ext cx="265271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000000"/>
                </a:solidFill>
                <a:ea typeface="MS PGothic" panose="020B0600070205080204" pitchFamily="34" charset="-128"/>
              </a:rPr>
              <a:t>Jahresmarktwert</a:t>
            </a:r>
          </a:p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000000"/>
                </a:solidFill>
                <a:ea typeface="MS PGothic" panose="020B0600070205080204" pitchFamily="34" charset="-128"/>
              </a:rPr>
              <a:t>(bei IB vor dem 01.01.2023: Monatsmarktwert)</a:t>
            </a:r>
          </a:p>
        </p:txBody>
      </p:sp>
      <p:sp>
        <p:nvSpPr>
          <p:cNvPr id="63497" name="Text Box 13">
            <a:extLst>
              <a:ext uri="{FF2B5EF4-FFF2-40B4-BE49-F238E27FC236}">
                <a16:creationId xmlns:a16="http://schemas.microsoft.com/office/drawing/2014/main" id="{D6CFDCCD-3EF3-5E36-509F-18A0A84E0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5" y="3254375"/>
            <a:ext cx="2652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000000"/>
                </a:solidFill>
                <a:ea typeface="MS PGothic" panose="020B0600070205080204" pitchFamily="34" charset="-128"/>
              </a:rPr>
              <a:t>Marktprämie</a:t>
            </a:r>
          </a:p>
        </p:txBody>
      </p:sp>
      <p:sp>
        <p:nvSpPr>
          <p:cNvPr id="63498" name="Rectangle 15">
            <a:extLst>
              <a:ext uri="{FF2B5EF4-FFF2-40B4-BE49-F238E27FC236}">
                <a16:creationId xmlns:a16="http://schemas.microsoft.com/office/drawing/2014/main" id="{CE2C3E4D-C70D-D2D7-5581-FF7E1679D0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Geförderte Direktvermarktung: Ermittlung der Marktprämie</a:t>
            </a:r>
          </a:p>
        </p:txBody>
      </p:sp>
      <p:sp>
        <p:nvSpPr>
          <p:cNvPr id="63499" name="Rectangle 16">
            <a:extLst>
              <a:ext uri="{FF2B5EF4-FFF2-40B4-BE49-F238E27FC236}">
                <a16:creationId xmlns:a16="http://schemas.microsoft.com/office/drawing/2014/main" id="{C4EA50C0-C806-F8EA-65D3-C15253070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413" y="2703513"/>
            <a:ext cx="746125" cy="21732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3500" name="Line 17">
            <a:extLst>
              <a:ext uri="{FF2B5EF4-FFF2-40B4-BE49-F238E27FC236}">
                <a16:creationId xmlns:a16="http://schemas.microsoft.com/office/drawing/2014/main" id="{543FC901-BEE3-2E89-F99A-A6A28FC6CB2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3725" y="3425825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01" name="Line 18">
            <a:extLst>
              <a:ext uri="{FF2B5EF4-FFF2-40B4-BE49-F238E27FC236}">
                <a16:creationId xmlns:a16="http://schemas.microsoft.com/office/drawing/2014/main" id="{D201A1AF-D87D-A75C-C7B0-33E32D2EE8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7088" y="2686050"/>
            <a:ext cx="2730500" cy="793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ichtungspfeil 13">
            <a:extLst>
              <a:ext uri="{FF2B5EF4-FFF2-40B4-BE49-F238E27FC236}">
                <a16:creationId xmlns:a16="http://schemas.microsoft.com/office/drawing/2014/main" id="{6CC93141-5AFE-736A-FD5D-39122699502B}"/>
              </a:ext>
            </a:extLst>
          </p:cNvPr>
          <p:cNvSpPr/>
          <p:nvPr/>
        </p:nvSpPr>
        <p:spPr>
          <a:xfrm>
            <a:off x="1849438" y="2032000"/>
            <a:ext cx="2679700" cy="1323975"/>
          </a:xfrm>
          <a:prstGeom prst="homePlate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rgbClr val="FFFFFF"/>
                </a:solidFill>
              </a:rPr>
              <a:t>Wird über Ausschreibungen ermittelt, falls nicht aus EEG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el 1">
            <a:extLst>
              <a:ext uri="{FF2B5EF4-FFF2-40B4-BE49-F238E27FC236}">
                <a16:creationId xmlns:a16="http://schemas.microsoft.com/office/drawing/2014/main" id="{A6D7ECDC-8639-715D-9103-37A697C93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Neuregelungen zur Ausschreibungspflicht </a:t>
            </a:r>
            <a:br>
              <a:rPr lang="de-DE" altLang="de-DE" dirty="0"/>
            </a:br>
            <a:r>
              <a:rPr lang="de-DE" altLang="de-DE" dirty="0"/>
              <a:t>(§ 22 EEG)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339D66-DAE4-B6D5-1FE9-70552C189BB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bIns="72000"/>
          <a:lstStyle/>
          <a:p>
            <a:pPr eaLnBrk="1" hangingPunct="1">
              <a:defRPr/>
            </a:pPr>
            <a:endParaRPr lang="de-DE" altLang="de-DE" dirty="0"/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de-DE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3FD8D93A-D144-6B2E-08F1-3C87C41B98F7}"/>
              </a:ext>
            </a:extLst>
          </p:cNvPr>
          <p:cNvGraphicFramePr>
            <a:graphicFrameLocks noGrp="1"/>
          </p:cNvGraphicFramePr>
          <p:nvPr/>
        </p:nvGraphicFramePr>
        <p:xfrm>
          <a:off x="1919536" y="2610170"/>
          <a:ext cx="6698899" cy="2531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848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Freiflächenanlagen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212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&gt; 1 MW </a:t>
                      </a:r>
                      <a:endParaRPr lang="de-DE" strike="sngStrike" baseline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Pflicht (außer Bürgerenergie)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7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&gt; 6 MW</a:t>
                      </a:r>
                    </a:p>
                  </a:txBody>
                  <a:tcPr anchor="ctr">
                    <a:solidFill>
                      <a:srgbClr val="FABE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Pflicht auch für Bürgerenergie</a:t>
                      </a:r>
                    </a:p>
                  </a:txBody>
                  <a:tcPr anchor="ctr">
                    <a:solidFill>
                      <a:srgbClr val="FABE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el 1">
            <a:extLst>
              <a:ext uri="{FF2B5EF4-FFF2-40B4-BE49-F238E27FC236}">
                <a16:creationId xmlns:a16="http://schemas.microsoft.com/office/drawing/2014/main" id="{DDA20BC1-D753-E814-C0AB-513AB60DE8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de-DE" altLang="de-DE"/>
            </a:br>
            <a:r>
              <a:rPr lang="de-DE" altLang="de-DE"/>
              <a:t>Grundlegende Funktionsweise von Ausschreibungen</a:t>
            </a:r>
            <a:br>
              <a:rPr lang="de-DE" altLang="de-DE"/>
            </a:br>
            <a:endParaRPr lang="de-DE" altLang="de-DE"/>
          </a:p>
        </p:txBody>
      </p:sp>
      <p:sp>
        <p:nvSpPr>
          <p:cNvPr id="108547" name="Inhaltsplatzhalter 2">
            <a:extLst>
              <a:ext uri="{FF2B5EF4-FFF2-40B4-BE49-F238E27FC236}">
                <a16:creationId xmlns:a16="http://schemas.microsoft.com/office/drawing/2014/main" id="{3C08D786-9925-2F5A-5919-A18F9F711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700213"/>
            <a:ext cx="10996613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ts val="1200"/>
              </a:spcAft>
              <a:buClr>
                <a:schemeClr val="tx2"/>
              </a:buClr>
              <a:buSzPct val="75000"/>
              <a:buFont typeface="Wingdings 3" panose="05040102010807070707" pitchFamily="18" charset="2"/>
              <a:buChar char="}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12788" indent="-355600"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92188" indent="-279400">
              <a:spcAft>
                <a:spcPts val="600"/>
              </a:spcAft>
              <a:buClr>
                <a:schemeClr val="tx2"/>
              </a:buClr>
              <a:buSzPct val="75000"/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347788" indent="-282575"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611313" indent="-263525">
              <a:spcAft>
                <a:spcPts val="600"/>
              </a:spcAft>
              <a:buClr>
                <a:schemeClr val="tx2"/>
              </a:buClr>
              <a:buSzPct val="75000"/>
              <a:buFont typeface="Corbel" panose="020B0503020204020204" pitchFamily="34" charset="0"/>
              <a:buChar char="»"/>
              <a:defRPr sz="1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068513" indent="-263525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Corbel" panose="020B0503020204020204" pitchFamily="34" charset="0"/>
              <a:buChar char="»"/>
              <a:defRPr sz="1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525713" indent="-263525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Corbel" panose="020B0503020204020204" pitchFamily="34" charset="0"/>
              <a:buChar char="»"/>
              <a:defRPr sz="1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982913" indent="-263525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Corbel" panose="020B0503020204020204" pitchFamily="34" charset="0"/>
              <a:buChar char="»"/>
              <a:defRPr sz="1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440113" indent="-263525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Corbel" panose="020B0503020204020204" pitchFamily="34" charset="0"/>
              <a:buChar char="»"/>
              <a:defRPr sz="1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>
                <a:srgbClr val="DC0C23"/>
              </a:buClr>
              <a:buFont typeface="Marlett" pitchFamily="2" charset="2"/>
              <a:buNone/>
            </a:pPr>
            <a:endParaRPr lang="de-DE" altLang="de-DE" sz="2400">
              <a:solidFill>
                <a:srgbClr val="000000"/>
              </a:solidFill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6B926ABF-F005-55FB-D793-AF7ACB5C5735}"/>
              </a:ext>
            </a:extLst>
          </p:cNvPr>
          <p:cNvSpPr/>
          <p:nvPr/>
        </p:nvSpPr>
        <p:spPr>
          <a:xfrm>
            <a:off x="4006850" y="4591050"/>
            <a:ext cx="3603625" cy="12827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1657331C-FC5E-5B1B-9263-D53FC8033A64}"/>
              </a:ext>
            </a:extLst>
          </p:cNvPr>
          <p:cNvSpPr/>
          <p:nvPr/>
        </p:nvSpPr>
        <p:spPr>
          <a:xfrm>
            <a:off x="4130675" y="2409825"/>
            <a:ext cx="3324225" cy="112395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8550" name="Textfeld 36">
            <a:extLst>
              <a:ext uri="{FF2B5EF4-FFF2-40B4-BE49-F238E27FC236}">
                <a16:creationId xmlns:a16="http://schemas.microsoft.com/office/drawing/2014/main" id="{D1EA0491-0062-FAA4-AEFB-E40F3F285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888" y="2057400"/>
            <a:ext cx="96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de-DE" altLang="de-DE">
                <a:solidFill>
                  <a:srgbClr val="000000"/>
                </a:solidFill>
              </a:rPr>
              <a:t>BNetzA</a:t>
            </a:r>
          </a:p>
        </p:txBody>
      </p:sp>
      <p:sp>
        <p:nvSpPr>
          <p:cNvPr id="108551" name="Textfeld 37">
            <a:extLst>
              <a:ext uri="{FF2B5EF4-FFF2-40B4-BE49-F238E27FC236}">
                <a16:creationId xmlns:a16="http://schemas.microsoft.com/office/drawing/2014/main" id="{6F552857-7EA0-7E72-2B09-361233499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075" y="2747963"/>
            <a:ext cx="2443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de-DE" altLang="de-DE" sz="2000" b="1">
                <a:solidFill>
                  <a:srgbClr val="FFFFFF"/>
                </a:solidFill>
              </a:rPr>
              <a:t>Zuschlag</a:t>
            </a:r>
          </a:p>
        </p:txBody>
      </p:sp>
      <p:sp>
        <p:nvSpPr>
          <p:cNvPr id="108552" name="Textfeld 38">
            <a:extLst>
              <a:ext uri="{FF2B5EF4-FFF2-40B4-BE49-F238E27FC236}">
                <a16:creationId xmlns:a16="http://schemas.microsoft.com/office/drawing/2014/main" id="{D638205F-5BDD-385E-8934-6D82E9602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2300" y="1835150"/>
            <a:ext cx="1076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de-DE" altLang="de-DE">
                <a:solidFill>
                  <a:srgbClr val="000000"/>
                </a:solidFill>
              </a:rPr>
              <a:t>Anlagen-betreiber</a:t>
            </a:r>
          </a:p>
        </p:txBody>
      </p:sp>
      <p:sp>
        <p:nvSpPr>
          <p:cNvPr id="108553" name="Textfeld 39">
            <a:extLst>
              <a:ext uri="{FF2B5EF4-FFF2-40B4-BE49-F238E27FC236}">
                <a16:creationId xmlns:a16="http://schemas.microsoft.com/office/drawing/2014/main" id="{553E85B8-F14C-AA32-3AAB-F4DF0FD25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725" y="3098800"/>
            <a:ext cx="15795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de-DE" altLang="de-DE" sz="1600" i="1">
                <a:solidFill>
                  <a:srgbClr val="000000"/>
                </a:solidFill>
              </a:rPr>
              <a:t>Schreibt aus (3-4 Mal pro Jahr)</a:t>
            </a:r>
          </a:p>
        </p:txBody>
      </p:sp>
      <p:sp>
        <p:nvSpPr>
          <p:cNvPr id="43" name="Pfeil nach rechts 42">
            <a:extLst>
              <a:ext uri="{FF2B5EF4-FFF2-40B4-BE49-F238E27FC236}">
                <a16:creationId xmlns:a16="http://schemas.microsoft.com/office/drawing/2014/main" id="{531BA0C2-1287-854E-D499-3D18136C7FA9}"/>
              </a:ext>
            </a:extLst>
          </p:cNvPr>
          <p:cNvSpPr/>
          <p:nvPr/>
        </p:nvSpPr>
        <p:spPr>
          <a:xfrm rot="5400000">
            <a:off x="5384007" y="3790156"/>
            <a:ext cx="808038" cy="657225"/>
          </a:xfrm>
          <a:prstGeom prst="rightArrow">
            <a:avLst>
              <a:gd name="adj1" fmla="val 31884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4" name="Nach oben gebogener Pfeil 43">
            <a:extLst>
              <a:ext uri="{FF2B5EF4-FFF2-40B4-BE49-F238E27FC236}">
                <a16:creationId xmlns:a16="http://schemas.microsoft.com/office/drawing/2014/main" id="{E6CED85A-1E77-3110-974E-C6B310D27DD2}"/>
              </a:ext>
            </a:extLst>
          </p:cNvPr>
          <p:cNvSpPr/>
          <p:nvPr/>
        </p:nvSpPr>
        <p:spPr>
          <a:xfrm rot="5400000">
            <a:off x="3072607" y="2245518"/>
            <a:ext cx="577850" cy="1109663"/>
          </a:xfrm>
          <a:prstGeom prst="bent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5" name="Nach oben gebogener Pfeil 44">
            <a:extLst>
              <a:ext uri="{FF2B5EF4-FFF2-40B4-BE49-F238E27FC236}">
                <a16:creationId xmlns:a16="http://schemas.microsoft.com/office/drawing/2014/main" id="{F44347D5-1210-52CF-D968-683CACB433DE}"/>
              </a:ext>
            </a:extLst>
          </p:cNvPr>
          <p:cNvSpPr/>
          <p:nvPr/>
        </p:nvSpPr>
        <p:spPr>
          <a:xfrm rot="16200000" flipH="1">
            <a:off x="7952581" y="2215357"/>
            <a:ext cx="598487" cy="1168400"/>
          </a:xfrm>
          <a:prstGeom prst="bentUpArrow">
            <a:avLst>
              <a:gd name="adj1" fmla="val 25000"/>
              <a:gd name="adj2" fmla="val 25823"/>
              <a:gd name="adj3" fmla="val 2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8557" name="Textfeld 45">
            <a:extLst>
              <a:ext uri="{FF2B5EF4-FFF2-40B4-BE49-F238E27FC236}">
                <a16:creationId xmlns:a16="http://schemas.microsoft.com/office/drawing/2014/main" id="{390AFE5D-414C-202F-A93E-495A15FEA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88" y="4762500"/>
            <a:ext cx="32496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de-DE" altLang="de-DE" sz="2000" i="1">
                <a:solidFill>
                  <a:schemeClr val="bg1"/>
                </a:solidFill>
              </a:rPr>
              <a:t>Förderung* entsprechend der „gleitenden“ Marktprämie durch Netzbetreiber 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6642B3A8-2446-0A1F-FC1B-1A03687A006B}"/>
              </a:ext>
            </a:extLst>
          </p:cNvPr>
          <p:cNvSpPr txBox="1"/>
          <p:nvPr/>
        </p:nvSpPr>
        <p:spPr>
          <a:xfrm>
            <a:off x="7573963" y="3098800"/>
            <a:ext cx="226695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i="1" dirty="0">
                <a:solidFill>
                  <a:srgbClr val="000000"/>
                </a:solidFill>
              </a:rPr>
              <a:t>Bietet:</a:t>
            </a:r>
          </a:p>
          <a:p>
            <a:pPr marL="285750" indent="-285750">
              <a:buFontTx/>
              <a:buChar char="-"/>
              <a:defRPr/>
            </a:pPr>
            <a:r>
              <a:rPr lang="de-DE" sz="1600" i="1" dirty="0">
                <a:solidFill>
                  <a:srgbClr val="000000"/>
                </a:solidFill>
              </a:rPr>
              <a:t>Gebotsmenge (kW) und</a:t>
            </a:r>
          </a:p>
          <a:p>
            <a:pPr marL="285750" indent="-285750">
              <a:buFontTx/>
              <a:buChar char="-"/>
              <a:defRPr/>
            </a:pPr>
            <a:r>
              <a:rPr lang="de-DE" sz="1600" i="1" dirty="0">
                <a:solidFill>
                  <a:srgbClr val="000000"/>
                </a:solidFill>
              </a:rPr>
              <a:t>Gebotswert (Ct/kWh)</a:t>
            </a:r>
          </a:p>
        </p:txBody>
      </p:sp>
      <p:sp>
        <p:nvSpPr>
          <p:cNvPr id="108559" name="Textfeld 47">
            <a:extLst>
              <a:ext uri="{FF2B5EF4-FFF2-40B4-BE49-F238E27FC236}">
                <a16:creationId xmlns:a16="http://schemas.microsoft.com/office/drawing/2014/main" id="{91370CC9-E5D0-ED67-69BD-B5EE6BB5A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238" y="3630613"/>
            <a:ext cx="140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de-DE" altLang="de-DE" sz="1600" i="1">
                <a:solidFill>
                  <a:srgbClr val="000000"/>
                </a:solidFill>
              </a:rPr>
              <a:t>Nach IBN der Anlage</a:t>
            </a:r>
          </a:p>
        </p:txBody>
      </p:sp>
      <p:sp>
        <p:nvSpPr>
          <p:cNvPr id="108560" name="Textfeld 2">
            <a:extLst>
              <a:ext uri="{FF2B5EF4-FFF2-40B4-BE49-F238E27FC236}">
                <a16:creationId xmlns:a16="http://schemas.microsoft.com/office/drawing/2014/main" id="{8E8C41DC-EA48-DF97-68B3-278BE4FD7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0" y="4965700"/>
            <a:ext cx="3235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de-DE" altLang="de-DE"/>
              <a:t>* </a:t>
            </a:r>
            <a:r>
              <a:rPr lang="de-DE" altLang="de-DE" sz="1200"/>
              <a:t>Solarförderung setzt bei Anlagen des ersten Segments vorige Ausstellung einer </a:t>
            </a:r>
            <a:r>
              <a:rPr lang="de-DE" altLang="de-DE" sz="1200" b="1"/>
              <a:t>Zahlungsberechtigung</a:t>
            </a:r>
            <a:r>
              <a:rPr lang="de-DE" altLang="de-DE" sz="1200"/>
              <a:t> durch die BNetzA voraus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el 1">
            <a:extLst>
              <a:ext uri="{FF2B5EF4-FFF2-40B4-BE49-F238E27FC236}">
                <a16:creationId xmlns:a16="http://schemas.microsoft.com/office/drawing/2014/main" id="{CD04D458-B5B2-8ECF-F765-2439AF1B8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169863"/>
            <a:ext cx="10583862" cy="955675"/>
          </a:xfrm>
        </p:spPr>
        <p:txBody>
          <a:bodyPr/>
          <a:lstStyle/>
          <a:p>
            <a:r>
              <a:rPr lang="de-DE" altLang="de-DE"/>
              <a:t>Höchstwert für Ausschreibungen in 2025</a:t>
            </a:r>
          </a:p>
        </p:txBody>
      </p:sp>
      <p:sp>
        <p:nvSpPr>
          <p:cNvPr id="114691" name="Inhaltsplatzhalter 2">
            <a:extLst>
              <a:ext uri="{FF2B5EF4-FFF2-40B4-BE49-F238E27FC236}">
                <a16:creationId xmlns:a16="http://schemas.microsoft.com/office/drawing/2014/main" id="{39E1B3F8-1F68-5070-68F7-EA304F532D41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428625" y="1484313"/>
            <a:ext cx="10440988" cy="47974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000" dirty="0">
                <a:cs typeface="Calibri" panose="020F0502020204030204" pitchFamily="34" charset="0"/>
              </a:rPr>
              <a:t>Festlegung der BNetzA (abrufbar unter: </a:t>
            </a:r>
            <a:r>
              <a:rPr lang="de-DE" altLang="de-DE" sz="2000" dirty="0">
                <a:hlinkClick r:id="rId3"/>
              </a:rPr>
              <a:t>Festlegung des Höchstwerts 2025 Solaranlagen erstes Segment</a:t>
            </a:r>
            <a:r>
              <a:rPr lang="de-DE" altLang="de-DE" sz="2000" dirty="0">
                <a:cs typeface="Calibri" panose="020F0502020204030204" pitchFamily="34" charset="0"/>
              </a:rPr>
              <a:t>) für Solaranlagen des </a:t>
            </a:r>
            <a:r>
              <a:rPr lang="de-DE" altLang="de-DE" sz="2000" b="1" dirty="0">
                <a:cs typeface="Calibri" panose="020F0502020204030204" pitchFamily="34" charset="0"/>
              </a:rPr>
              <a:t>ersten Segments</a:t>
            </a:r>
            <a:r>
              <a:rPr lang="de-DE" altLang="de-DE" sz="2000" dirty="0">
                <a:cs typeface="Calibri" panose="020F0502020204030204" pitchFamily="34" charset="0"/>
              </a:rPr>
              <a:t>: </a:t>
            </a:r>
            <a:r>
              <a:rPr lang="de-DE" altLang="de-DE" sz="2000" b="1" dirty="0">
                <a:cs typeface="Calibri" panose="020F0502020204030204" pitchFamily="34" charset="0"/>
              </a:rPr>
              <a:t>6,80 </a:t>
            </a:r>
            <a:r>
              <a:rPr lang="de-DE" altLang="de-DE" sz="2000" dirty="0">
                <a:cs typeface="Calibri" panose="020F0502020204030204" pitchFamily="34" charset="0"/>
              </a:rPr>
              <a:t>ct/kWh</a:t>
            </a:r>
          </a:p>
          <a:p>
            <a:r>
              <a:rPr lang="de-DE" altLang="de-DE" sz="2000" dirty="0">
                <a:cs typeface="Calibri" panose="020F0502020204030204" pitchFamily="34" charset="0"/>
              </a:rPr>
              <a:t>Festlegung der BNetzA (abrufbar unter: </a:t>
            </a:r>
            <a:r>
              <a:rPr lang="de-DE" altLang="de-DE" sz="2000" dirty="0">
                <a:hlinkClick r:id="rId4"/>
              </a:rPr>
              <a:t>Festlegung Höchstwert 2025 Innovationsausschreibungen</a:t>
            </a:r>
            <a:r>
              <a:rPr lang="de-DE" altLang="de-DE" sz="2000" dirty="0"/>
              <a:t>)</a:t>
            </a:r>
            <a:r>
              <a:rPr lang="de-DE" altLang="de-DE" sz="2000" dirty="0">
                <a:cs typeface="Calibri" panose="020F0502020204030204" pitchFamily="34" charset="0"/>
              </a:rPr>
              <a:t> für  </a:t>
            </a:r>
            <a:r>
              <a:rPr lang="de-DE" altLang="de-DE" sz="2000" b="1" dirty="0">
                <a:cs typeface="Calibri" panose="020F0502020204030204" pitchFamily="34" charset="0"/>
              </a:rPr>
              <a:t>Ausschreibungen nach der </a:t>
            </a:r>
            <a:r>
              <a:rPr lang="de-DE" altLang="de-DE" sz="2000" b="1" dirty="0" err="1">
                <a:cs typeface="Calibri" panose="020F0502020204030204" pitchFamily="34" charset="0"/>
              </a:rPr>
              <a:t>InnAusV</a:t>
            </a:r>
            <a:r>
              <a:rPr lang="de-DE" altLang="de-DE" sz="2000" dirty="0">
                <a:cs typeface="Calibri" panose="020F0502020204030204" pitchFamily="34" charset="0"/>
              </a:rPr>
              <a:t>: </a:t>
            </a:r>
            <a:r>
              <a:rPr lang="de-DE" altLang="de-DE" sz="2000" b="1" dirty="0">
                <a:cs typeface="Calibri" panose="020F0502020204030204" pitchFamily="34" charset="0"/>
              </a:rPr>
              <a:t>9,00 </a:t>
            </a:r>
            <a:r>
              <a:rPr lang="de-DE" altLang="de-DE" sz="2000" dirty="0">
                <a:cs typeface="Calibri" panose="020F0502020204030204" pitchFamily="34" charset="0"/>
              </a:rPr>
              <a:t>ct/kWh</a:t>
            </a:r>
          </a:p>
          <a:p>
            <a:endParaRPr lang="de-DE" altLang="de-DE" sz="22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el 4">
            <a:extLst>
              <a:ext uri="{FF2B5EF4-FFF2-40B4-BE49-F238E27FC236}">
                <a16:creationId xmlns:a16="http://schemas.microsoft.com/office/drawing/2014/main" id="{0F7250C6-8891-6A94-2204-E747E0EF6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Besondere Solaranlagen (1)</a:t>
            </a:r>
          </a:p>
        </p:txBody>
      </p:sp>
      <p:sp>
        <p:nvSpPr>
          <p:cNvPr id="40963" name="Inhaltsplatzhalter 5">
            <a:extLst>
              <a:ext uri="{FF2B5EF4-FFF2-40B4-BE49-F238E27FC236}">
                <a16:creationId xmlns:a16="http://schemas.microsoft.com/office/drawing/2014/main" id="{3F49A6FB-F0DF-D1AB-D17E-BB50AD934277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407988" y="1700213"/>
            <a:ext cx="10801350" cy="4392612"/>
          </a:xfrm>
        </p:spPr>
        <p:txBody>
          <a:bodyPr/>
          <a:lstStyle/>
          <a:p>
            <a:pPr marL="342900" lvl="1" indent="-342900" algn="just" eaLnBrk="1" hangingPunct="1">
              <a:buFont typeface="Marlett" pitchFamily="2" charset="2"/>
              <a:buChar char="4"/>
              <a:defRPr/>
            </a:pPr>
            <a:r>
              <a:rPr lang="de-DE" b="1" dirty="0"/>
              <a:t>Besondere Solaranlagen </a:t>
            </a:r>
            <a:r>
              <a:rPr lang="de-DE" dirty="0"/>
              <a:t>(§ 37 Abs. 1 Nr. 3 </a:t>
            </a:r>
            <a:r>
              <a:rPr lang="de-DE" dirty="0" err="1"/>
              <a:t>lit</a:t>
            </a:r>
            <a:r>
              <a:rPr lang="de-DE" dirty="0"/>
              <a:t>. a bis f; </a:t>
            </a:r>
            <a:r>
              <a:rPr lang="de-DE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§ 48 Abs. 1 S. 1 Nr. 5 </a:t>
            </a:r>
            <a:r>
              <a:rPr lang="de-DE" b="1" dirty="0" err="1">
                <a:solidFill>
                  <a:schemeClr val="accent4">
                    <a:lumMod val="50000"/>
                    <a:lumOff val="50000"/>
                  </a:schemeClr>
                </a:solidFill>
              </a:rPr>
              <a:t>lit</a:t>
            </a:r>
            <a:r>
              <a:rPr lang="de-DE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. a bis f </a:t>
            </a:r>
            <a:r>
              <a:rPr lang="de-DE" dirty="0"/>
              <a:t>EEG)</a:t>
            </a:r>
          </a:p>
          <a:p>
            <a:pPr marL="517525" lvl="2" indent="-342900" algn="just">
              <a:buFont typeface="Marlett" pitchFamily="2" charset="2"/>
              <a:buChar char="4"/>
              <a:defRPr/>
            </a:pPr>
            <a:r>
              <a:rPr lang="de-DE" sz="2000" b="1" dirty="0"/>
              <a:t>Ackerflächen</a:t>
            </a:r>
            <a:r>
              <a:rPr lang="de-DE" sz="2000" dirty="0"/>
              <a:t>, die kein Moorboden sind, mit </a:t>
            </a:r>
            <a:r>
              <a:rPr lang="de-DE" sz="2000" b="1" dirty="0"/>
              <a:t>gleichzeitigem Nutzpflanzenanbau</a:t>
            </a:r>
            <a:r>
              <a:rPr lang="de-DE" sz="2000" dirty="0"/>
              <a:t> auf derselben Fläche (</a:t>
            </a:r>
            <a:r>
              <a:rPr lang="de-DE" sz="2000" b="1" dirty="0"/>
              <a:t>Acker-Agri-PV</a:t>
            </a:r>
            <a:r>
              <a:rPr lang="de-DE" sz="2000" dirty="0"/>
              <a:t>)</a:t>
            </a:r>
          </a:p>
          <a:p>
            <a:pPr marL="517525" lvl="2" indent="-342900" algn="just">
              <a:buFont typeface="Marlett" pitchFamily="2" charset="2"/>
              <a:buChar char="4"/>
              <a:defRPr/>
            </a:pPr>
            <a:r>
              <a:rPr lang="de-DE" sz="2000" b="1" dirty="0">
                <a:ea typeface="Calibri" panose="020F0502020204030204" pitchFamily="34" charset="0"/>
              </a:rPr>
              <a:t>Flächen</a:t>
            </a:r>
            <a:r>
              <a:rPr lang="de-DE" sz="2000" dirty="0">
                <a:ea typeface="Calibri" panose="020F0502020204030204" pitchFamily="34" charset="0"/>
              </a:rPr>
              <a:t>, die kein Moorboden sind, mit </a:t>
            </a:r>
            <a:r>
              <a:rPr lang="de-DE" sz="2000" b="1" dirty="0">
                <a:ea typeface="Calibri" panose="020F0502020204030204" pitchFamily="34" charset="0"/>
              </a:rPr>
              <a:t>gleichzeitiger landwirtschaftlicher Nutzung</a:t>
            </a:r>
            <a:r>
              <a:rPr lang="de-DE" sz="2000" dirty="0">
                <a:ea typeface="Calibri" panose="020F0502020204030204" pitchFamily="34" charset="0"/>
              </a:rPr>
              <a:t> in Form eines Anbaus von </a:t>
            </a:r>
            <a:r>
              <a:rPr lang="de-DE" sz="2000" b="1" dirty="0">
                <a:ea typeface="Calibri" panose="020F0502020204030204" pitchFamily="34" charset="0"/>
              </a:rPr>
              <a:t>Dauerkulturen</a:t>
            </a:r>
            <a:r>
              <a:rPr lang="de-DE" sz="2000" dirty="0">
                <a:ea typeface="Calibri" panose="020F0502020204030204" pitchFamily="34" charset="0"/>
              </a:rPr>
              <a:t> oder </a:t>
            </a:r>
            <a:r>
              <a:rPr lang="de-DE" sz="2000" b="1" dirty="0">
                <a:ea typeface="Calibri" panose="020F0502020204030204" pitchFamily="34" charset="0"/>
              </a:rPr>
              <a:t>mehrjährigen Kulturen </a:t>
            </a:r>
            <a:r>
              <a:rPr lang="de-DE" sz="2000" dirty="0">
                <a:ea typeface="Calibri" panose="020F0502020204030204" pitchFamily="34" charset="0"/>
              </a:rPr>
              <a:t>auf derselben Fläche (</a:t>
            </a:r>
            <a:r>
              <a:rPr lang="de-DE" sz="2000" b="1" dirty="0">
                <a:ea typeface="Calibri" panose="020F0502020204030204" pitchFamily="34" charset="0"/>
              </a:rPr>
              <a:t>Kulturen-Agri-PV</a:t>
            </a:r>
            <a:r>
              <a:rPr lang="de-DE" sz="2000" dirty="0">
                <a:ea typeface="Calibri" panose="020F0502020204030204" pitchFamily="34" charset="0"/>
              </a:rPr>
              <a:t>)</a:t>
            </a:r>
          </a:p>
          <a:p>
            <a:pPr marL="517525" lvl="2" indent="-342900" algn="just">
              <a:buFont typeface="Marlett" pitchFamily="2" charset="2"/>
              <a:buChar char="4"/>
              <a:defRPr/>
            </a:pPr>
            <a:r>
              <a:rPr lang="de-DE" sz="2000" b="1" dirty="0"/>
              <a:t>Grünland, </a:t>
            </a:r>
            <a:r>
              <a:rPr lang="de-DE" sz="2000" dirty="0"/>
              <a:t>das kein Moorboden ist, bei </a:t>
            </a:r>
            <a:r>
              <a:rPr lang="de-DE" sz="2000" b="1" dirty="0"/>
              <a:t>gleichzeitiger landwirtschaftlicher Nutzung als Dauergrünland</a:t>
            </a:r>
            <a:r>
              <a:rPr lang="de-DE" sz="2000" dirty="0"/>
              <a:t>, wenn das Grünland nicht in einem Natura 2000-Gebiet im Sinn des § 7 Abs. 1 Nummer 8 des Bundesnaturschutzgesetzes liegt und kein Lebensraumtyp ist, der in Anhang I der Richtlinie 92/43/EWG des Rates vom 21. Mai 1992 zur Erhaltung der natürlichen Lebensräume sowie der wildlebenden Tiere und Pflanzen (</a:t>
            </a:r>
            <a:r>
              <a:rPr lang="de-DE" sz="2000" dirty="0" err="1"/>
              <a:t>ABl.</a:t>
            </a:r>
            <a:r>
              <a:rPr lang="de-DE" sz="2000" dirty="0"/>
              <a:t> L 206 vom 22.7.1992, S. 7), die zuletzt durch die Richtlinie 2006/105/EG (</a:t>
            </a:r>
            <a:r>
              <a:rPr lang="de-DE" sz="2000" dirty="0" err="1"/>
              <a:t>ABl.</a:t>
            </a:r>
            <a:r>
              <a:rPr lang="de-DE" sz="2000" dirty="0"/>
              <a:t> L 363 vom 20.12.2006, S. 368) geändert worden ist, aufgeführt ist (</a:t>
            </a:r>
            <a:r>
              <a:rPr lang="de-DE" sz="2000" b="1" dirty="0"/>
              <a:t>Grünland-Agri-PV</a:t>
            </a:r>
            <a:r>
              <a:rPr lang="de-DE" sz="2000" dirty="0"/>
              <a:t>)</a:t>
            </a:r>
          </a:p>
          <a:p>
            <a:pPr marL="0" lvl="1" indent="0" eaLnBrk="1" hangingPunct="1">
              <a:buFont typeface="Wingdings" panose="05000000000000000000" pitchFamily="2" charset="2"/>
              <a:buNone/>
              <a:defRPr/>
            </a:pPr>
            <a:endParaRPr lang="de-DE" dirty="0"/>
          </a:p>
          <a:p>
            <a:pPr lvl="2" eaLnBrk="1" hangingPunct="1">
              <a:spcAft>
                <a:spcPts val="1400"/>
              </a:spcAft>
              <a:defRPr/>
            </a:pPr>
            <a:endParaRPr lang="de-DE" dirty="0"/>
          </a:p>
          <a:p>
            <a:pPr eaLnBrk="1" hangingPunct="1">
              <a:spcAft>
                <a:spcPts val="1400"/>
              </a:spcAft>
              <a:defRPr/>
            </a:pPr>
            <a:endParaRPr lang="de-DE" altLang="de-DE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el 4">
            <a:extLst>
              <a:ext uri="{FF2B5EF4-FFF2-40B4-BE49-F238E27FC236}">
                <a16:creationId xmlns:a16="http://schemas.microsoft.com/office/drawing/2014/main" id="{32417DB2-D406-276E-61D1-F6FAA7CBB1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Besondere Solaranlagen (2)</a:t>
            </a:r>
          </a:p>
        </p:txBody>
      </p:sp>
      <p:sp>
        <p:nvSpPr>
          <p:cNvPr id="40963" name="Inhaltsplatzhalter 5">
            <a:extLst>
              <a:ext uri="{FF2B5EF4-FFF2-40B4-BE49-F238E27FC236}">
                <a16:creationId xmlns:a16="http://schemas.microsoft.com/office/drawing/2014/main" id="{DD9839D5-DDA2-6980-D210-8D7186487B73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407988" y="1484313"/>
            <a:ext cx="10728325" cy="4897437"/>
          </a:xfrm>
        </p:spPr>
        <p:txBody>
          <a:bodyPr/>
          <a:lstStyle/>
          <a:p>
            <a:pPr marL="342900" lvl="1" indent="-342900" algn="just" eaLnBrk="1" hangingPunct="1">
              <a:buFont typeface="Marlett" pitchFamily="2" charset="2"/>
              <a:buChar char="4"/>
              <a:defRPr/>
            </a:pPr>
            <a:r>
              <a:rPr lang="de-DE" b="1" dirty="0"/>
              <a:t>Besondere Solaranlagen </a:t>
            </a:r>
            <a:r>
              <a:rPr lang="de-DE" dirty="0"/>
              <a:t>(</a:t>
            </a:r>
            <a:r>
              <a:rPr lang="de-DE" b="1" dirty="0"/>
              <a:t>Fortsetzung)</a:t>
            </a:r>
            <a:endParaRPr lang="de-DE" dirty="0"/>
          </a:p>
          <a:p>
            <a:pPr lvl="1" algn="just" eaLnBrk="1" hangingPunct="1">
              <a:spcAft>
                <a:spcPts val="1400"/>
              </a:spcAft>
              <a:defRPr/>
            </a:pPr>
            <a:r>
              <a:rPr lang="de-DE" b="1" dirty="0">
                <a:ea typeface="Calibri" panose="020F0502020204030204" pitchFamily="34" charset="0"/>
              </a:rPr>
              <a:t>Parkplatzflächen</a:t>
            </a:r>
            <a:endParaRPr lang="de-DE" dirty="0">
              <a:ea typeface="Calibri" panose="020F0502020204030204" pitchFamily="34" charset="0"/>
            </a:endParaRPr>
          </a:p>
          <a:p>
            <a:pPr lvl="1" algn="just" eaLnBrk="1" hangingPunct="1">
              <a:spcAft>
                <a:spcPts val="1400"/>
              </a:spcAft>
              <a:defRPr/>
            </a:pPr>
            <a:r>
              <a:rPr lang="de-DE" b="1" dirty="0">
                <a:ea typeface="Calibri" panose="020F0502020204030204" pitchFamily="34" charset="0"/>
              </a:rPr>
              <a:t>Moorböden</a:t>
            </a:r>
            <a:r>
              <a:rPr lang="de-DE" dirty="0">
                <a:ea typeface="Calibri" panose="020F0502020204030204" pitchFamily="34" charset="0"/>
              </a:rPr>
              <a:t>, die entwässert und landwirtschaftlich genutzt worden sind, wenn die Flächen mit der Errichtung der Solaranlage dauerhaft wiedervernässt werden (Moorböden-PV)</a:t>
            </a:r>
          </a:p>
          <a:p>
            <a:pPr lvl="2" algn="just" eaLnBrk="1" hangingPunct="1">
              <a:spcAft>
                <a:spcPts val="1400"/>
              </a:spcAft>
              <a:defRPr/>
            </a:pPr>
            <a:r>
              <a:rPr lang="de-DE" sz="2000" dirty="0"/>
              <a:t>BNetzA „</a:t>
            </a:r>
            <a:r>
              <a:rPr lang="de-DE" sz="2000" b="1" dirty="0"/>
              <a:t>kann </a:t>
            </a:r>
            <a:r>
              <a:rPr lang="de-DE" sz="2000" dirty="0"/>
              <a:t>die zusätzliche landwirtschaftliche Nutzung der Flächen (</a:t>
            </a:r>
            <a:r>
              <a:rPr lang="de-DE" sz="2000" dirty="0" err="1"/>
              <a:t>Paludikultur</a:t>
            </a:r>
            <a:r>
              <a:rPr lang="de-DE" sz="2000" dirty="0"/>
              <a:t>)“ regeln </a:t>
            </a:r>
            <a:r>
              <a:rPr lang="de-DE" sz="2000" b="1" dirty="0"/>
              <a:t>(Moorböden-</a:t>
            </a:r>
            <a:r>
              <a:rPr lang="de-DE" sz="2000" b="1" dirty="0">
                <a:ea typeface="Calibri" panose="020F0502020204030204" pitchFamily="34" charset="0"/>
              </a:rPr>
              <a:t>Agri-PV)</a:t>
            </a:r>
          </a:p>
          <a:p>
            <a:pPr lvl="1" algn="just">
              <a:spcAft>
                <a:spcPts val="1400"/>
              </a:spcAft>
              <a:defRPr/>
            </a:pPr>
            <a:r>
              <a:rPr lang="de-DE" b="1" dirty="0"/>
              <a:t>Floating-PV</a:t>
            </a:r>
            <a:endParaRPr lang="de-DE" b="1" dirty="0">
              <a:ea typeface="Calibri" panose="020F0502020204030204" pitchFamily="34" charset="0"/>
            </a:endParaRPr>
          </a:p>
          <a:p>
            <a:pPr algn="just" eaLnBrk="1" hangingPunct="1">
              <a:spcAft>
                <a:spcPts val="1400"/>
              </a:spcAft>
              <a:defRPr/>
            </a:pPr>
            <a:r>
              <a:rPr lang="de-DE" sz="2000" b="1" dirty="0">
                <a:ea typeface="Calibri" panose="020F0502020204030204" pitchFamily="34" charset="0"/>
              </a:rPr>
              <a:t>Beachte: Details zu Besonderen Solaranlagen werden durch Bundesnetzagentur (BNetzA) festgelegt!</a:t>
            </a:r>
          </a:p>
          <a:p>
            <a:pPr lvl="1" algn="just" eaLnBrk="1" hangingPunct="1">
              <a:spcAft>
                <a:spcPts val="1400"/>
              </a:spcAft>
              <a:defRPr/>
            </a:pPr>
            <a:r>
              <a:rPr lang="de-DE" altLang="de-DE" dirty="0"/>
              <a:t>Dort u.a. Verweis auf </a:t>
            </a:r>
            <a:r>
              <a:rPr lang="de-DE" altLang="de-DE" b="1" dirty="0">
                <a:solidFill>
                  <a:srgbClr val="7DE14C"/>
                </a:solidFill>
                <a:cs typeface="Times New Roman" panose="02020603050405020304" pitchFamily="18" charset="0"/>
              </a:rPr>
              <a:t>DIN SPEC 91434</a:t>
            </a:r>
          </a:p>
          <a:p>
            <a:pPr lvl="1" algn="just" eaLnBrk="1" hangingPunct="1">
              <a:spcAft>
                <a:spcPts val="1400"/>
              </a:spcAft>
              <a:defRPr/>
            </a:pPr>
            <a:r>
              <a:rPr lang="de-DE" b="1" dirty="0"/>
              <a:t>Hinweis: </a:t>
            </a:r>
            <a:r>
              <a:rPr lang="de-DE" dirty="0"/>
              <a:t>DIN SPEC 91492 (tierhaltungsspezifische Anforderungen) ist im Mai 2024 veröffentlicht worden; aber: nicht verbindlich, solange Gesetzgeber nicht Bezug darauf nimmt</a:t>
            </a:r>
            <a:endParaRPr lang="de-DE" dirty="0"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el 1">
            <a:extLst>
              <a:ext uri="{FF2B5EF4-FFF2-40B4-BE49-F238E27FC236}">
                <a16:creationId xmlns:a16="http://schemas.microsoft.com/office/drawing/2014/main" id="{C6F30241-E1B0-6D40-37E5-99DD02C5F2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169863"/>
            <a:ext cx="10583862" cy="955675"/>
          </a:xfrm>
        </p:spPr>
        <p:txBody>
          <a:bodyPr/>
          <a:lstStyle/>
          <a:p>
            <a:r>
              <a:rPr lang="de-DE" altLang="de-DE"/>
              <a:t>Besondere Solaranlagen (3)</a:t>
            </a:r>
          </a:p>
        </p:txBody>
      </p:sp>
      <p:sp>
        <p:nvSpPr>
          <p:cNvPr id="129027" name="Inhaltsplatzhalter 2">
            <a:extLst>
              <a:ext uri="{FF2B5EF4-FFF2-40B4-BE49-F238E27FC236}">
                <a16:creationId xmlns:a16="http://schemas.microsoft.com/office/drawing/2014/main" id="{2716ABB3-5700-8487-D34D-0E8D5E939AD7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428625" y="1484313"/>
            <a:ext cx="10440988" cy="47974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defRPr/>
            </a:pPr>
            <a:r>
              <a:rPr lang="de-DE" altLang="de-DE" sz="2000" dirty="0">
                <a:solidFill>
                  <a:srgbClr val="000000"/>
                </a:solidFill>
              </a:rPr>
              <a:t>Technologie-Bonus für </a:t>
            </a:r>
            <a:r>
              <a:rPr lang="de-DE" altLang="de-DE" sz="2000" b="1" dirty="0">
                <a:solidFill>
                  <a:srgbClr val="329678"/>
                </a:solidFill>
              </a:rPr>
              <a:t>bestimmte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/>
              <a:t>besondere Solaranlagen </a:t>
            </a:r>
            <a:r>
              <a:rPr lang="de-DE" altLang="de-DE" sz="2000" dirty="0">
                <a:solidFill>
                  <a:srgbClr val="000000"/>
                </a:solidFill>
              </a:rPr>
              <a:t>(vgl</a:t>
            </a:r>
            <a:r>
              <a:rPr lang="de-DE" altLang="de-DE" sz="2000" dirty="0"/>
              <a:t>. § 37d EEG</a:t>
            </a:r>
            <a:r>
              <a:rPr lang="de-DE" altLang="de-DE" sz="2000" dirty="0">
                <a:solidFill>
                  <a:srgbClr val="000000"/>
                </a:solidFill>
              </a:rPr>
              <a:t>)</a:t>
            </a:r>
          </a:p>
          <a:p>
            <a:pPr lvl="1" algn="just">
              <a:defRPr/>
            </a:pPr>
            <a:r>
              <a:rPr lang="de-DE" altLang="de-DE" sz="2000" b="1" dirty="0"/>
              <a:t>Wettbewerbliche Ermittlung</a:t>
            </a:r>
            <a:r>
              <a:rPr lang="de-DE" altLang="de-DE" sz="2000" dirty="0"/>
              <a:t> in einem zweistufigen Verfahren bei Solar-Ausschreibungen des ersten Segments zugunsten bestimmter besonderer Solaranlagen</a:t>
            </a:r>
          </a:p>
          <a:p>
            <a:pPr lvl="1" algn="just">
              <a:defRPr/>
            </a:pPr>
            <a:r>
              <a:rPr lang="de-DE" altLang="de-DE" sz="2000" dirty="0">
                <a:solidFill>
                  <a:srgbClr val="000000"/>
                </a:solidFill>
              </a:rPr>
              <a:t>Ausschreibungsmengen </a:t>
            </a:r>
            <a:r>
              <a:rPr lang="de-DE" altLang="de-DE" sz="2000" b="1" dirty="0">
                <a:solidFill>
                  <a:srgbClr val="000000"/>
                </a:solidFill>
              </a:rPr>
              <a:t>Untersegment</a:t>
            </a:r>
            <a:r>
              <a:rPr lang="de-DE" altLang="de-DE" sz="2000" dirty="0">
                <a:solidFill>
                  <a:srgbClr val="000000"/>
                </a:solidFill>
              </a:rPr>
              <a:t>:</a:t>
            </a:r>
          </a:p>
          <a:p>
            <a:pPr lvl="2" algn="just">
              <a:defRPr/>
            </a:pPr>
            <a:r>
              <a:rPr lang="de-DE" altLang="de-DE" sz="2000" dirty="0"/>
              <a:t>Zunächst Zuschläge erteilt für </a:t>
            </a:r>
            <a:r>
              <a:rPr lang="de-DE" altLang="de-DE" sz="2000" b="1" dirty="0">
                <a:solidFill>
                  <a:srgbClr val="329678"/>
                </a:solidFill>
              </a:rPr>
              <a:t>bestimmte </a:t>
            </a:r>
            <a:r>
              <a:rPr lang="de-DE" altLang="de-DE" sz="2000" dirty="0"/>
              <a:t>besondere Solaranlagen bis zur Höhe eines jeweils gleichmäßig auf die verbleibenden Gebotstermine eines Kalenderjahres zu verteilenden Volumens von </a:t>
            </a:r>
          </a:p>
          <a:p>
            <a:pPr marL="533400" lvl="3" indent="0" algn="just">
              <a:buFont typeface="Arial" panose="020B0604020202020204" pitchFamily="34" charset="0"/>
              <a:buNone/>
              <a:defRPr/>
            </a:pPr>
            <a:r>
              <a:rPr lang="de-DE" altLang="de-DE" sz="2000" dirty="0"/>
              <a:t>	a) im Jahr </a:t>
            </a:r>
            <a:r>
              <a:rPr lang="de-DE" altLang="de-DE" sz="2000" b="1" dirty="0"/>
              <a:t>2024</a:t>
            </a:r>
            <a:r>
              <a:rPr lang="de-DE" altLang="de-DE" sz="2000" dirty="0"/>
              <a:t> 300 MW zu installierender Leistung, </a:t>
            </a:r>
          </a:p>
          <a:p>
            <a:pPr marL="533400" lvl="3" indent="0" algn="just">
              <a:buFont typeface="Arial" panose="020B0604020202020204" pitchFamily="34" charset="0"/>
              <a:buNone/>
              <a:defRPr/>
            </a:pPr>
            <a:r>
              <a:rPr lang="de-DE" altLang="de-DE" sz="2000" dirty="0"/>
              <a:t>	b) im Jahr </a:t>
            </a:r>
            <a:r>
              <a:rPr lang="de-DE" altLang="de-DE" sz="2000" b="1" dirty="0"/>
              <a:t>2025</a:t>
            </a:r>
            <a:r>
              <a:rPr lang="de-DE" altLang="de-DE" sz="2000" dirty="0"/>
              <a:t> 800 MW zu installierender Leistung, </a:t>
            </a:r>
          </a:p>
          <a:p>
            <a:pPr marL="533400" lvl="3" indent="0" algn="just">
              <a:buFont typeface="Arial" panose="020B0604020202020204" pitchFamily="34" charset="0"/>
              <a:buNone/>
              <a:defRPr/>
            </a:pPr>
            <a:r>
              <a:rPr lang="de-DE" altLang="de-DE" sz="2000" dirty="0"/>
              <a:t>	c) im Jahr </a:t>
            </a:r>
            <a:r>
              <a:rPr lang="de-DE" altLang="de-DE" sz="2000" b="1" dirty="0"/>
              <a:t>2026</a:t>
            </a:r>
            <a:r>
              <a:rPr lang="de-DE" altLang="de-DE" sz="2000" dirty="0"/>
              <a:t> 1.200 MW zu installierender Leistung, </a:t>
            </a:r>
          </a:p>
          <a:p>
            <a:pPr marL="533400" lvl="3" indent="0" algn="just">
              <a:buFont typeface="Arial" panose="020B0604020202020204" pitchFamily="34" charset="0"/>
              <a:buNone/>
              <a:defRPr/>
            </a:pPr>
            <a:r>
              <a:rPr lang="de-DE" altLang="de-DE" sz="2000" dirty="0"/>
              <a:t>	d) im Jahr </a:t>
            </a:r>
            <a:r>
              <a:rPr lang="de-DE" altLang="de-DE" sz="2000" b="1" dirty="0"/>
              <a:t>2027</a:t>
            </a:r>
            <a:r>
              <a:rPr lang="de-DE" altLang="de-DE" sz="2000" dirty="0"/>
              <a:t> 1.500 MW zu installierender Leistung, </a:t>
            </a:r>
          </a:p>
          <a:p>
            <a:pPr marL="533400" lvl="3" indent="0" algn="just">
              <a:buFont typeface="Arial" panose="020B0604020202020204" pitchFamily="34" charset="0"/>
              <a:buNone/>
              <a:defRPr/>
            </a:pPr>
            <a:r>
              <a:rPr lang="de-DE" altLang="de-DE" sz="2000" dirty="0"/>
              <a:t>	e) im Jahr </a:t>
            </a:r>
            <a:r>
              <a:rPr lang="de-DE" altLang="de-DE" sz="2000" b="1" dirty="0"/>
              <a:t>2028 </a:t>
            </a:r>
            <a:r>
              <a:rPr lang="de-DE" altLang="de-DE" sz="2000" dirty="0"/>
              <a:t>2.000 MW zu installierender Leistung, </a:t>
            </a:r>
          </a:p>
          <a:p>
            <a:pPr marL="533400" lvl="3" indent="0" algn="just">
              <a:buFont typeface="Arial" panose="020B0604020202020204" pitchFamily="34" charset="0"/>
              <a:buNone/>
              <a:defRPr/>
            </a:pPr>
            <a:r>
              <a:rPr lang="de-DE" altLang="de-DE" sz="2000" dirty="0"/>
              <a:t>	f) im Jahr </a:t>
            </a:r>
            <a:r>
              <a:rPr lang="de-DE" altLang="de-DE" sz="2000" b="1" dirty="0"/>
              <a:t>2029</a:t>
            </a:r>
            <a:r>
              <a:rPr lang="de-DE" altLang="de-DE" sz="2000" dirty="0"/>
              <a:t> 2.075 MW zu installierender Leistung.</a:t>
            </a:r>
            <a:endParaRPr lang="de-DE" altLang="de-DE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el 1">
            <a:extLst>
              <a:ext uri="{FF2B5EF4-FFF2-40B4-BE49-F238E27FC236}">
                <a16:creationId xmlns:a16="http://schemas.microsoft.com/office/drawing/2014/main" id="{F8D435E5-2625-9125-DA45-06C0E93FB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169863"/>
            <a:ext cx="10583862" cy="955675"/>
          </a:xfrm>
        </p:spPr>
        <p:txBody>
          <a:bodyPr/>
          <a:lstStyle/>
          <a:p>
            <a:r>
              <a:rPr lang="de-DE" altLang="de-DE"/>
              <a:t>Besondere Solaranlagen (4)</a:t>
            </a:r>
          </a:p>
        </p:txBody>
      </p:sp>
      <p:sp>
        <p:nvSpPr>
          <p:cNvPr id="131075" name="Inhaltsplatzhalter 2">
            <a:extLst>
              <a:ext uri="{FF2B5EF4-FFF2-40B4-BE49-F238E27FC236}">
                <a16:creationId xmlns:a16="http://schemas.microsoft.com/office/drawing/2014/main" id="{077DDD74-CD9C-B62A-3CC1-08B910B01366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428625" y="1484313"/>
            <a:ext cx="10707688" cy="47974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defRPr/>
            </a:pPr>
            <a:r>
              <a:rPr lang="de-DE" altLang="de-DE" sz="2000" dirty="0">
                <a:solidFill>
                  <a:srgbClr val="000000"/>
                </a:solidFill>
              </a:rPr>
              <a:t>Verbesserte Bedingungen für </a:t>
            </a:r>
            <a:r>
              <a:rPr lang="de-DE" altLang="de-DE" sz="2000" dirty="0"/>
              <a:t>besondere Solaranlagen (Fortsetzung)</a:t>
            </a:r>
          </a:p>
          <a:p>
            <a:pPr lvl="1" algn="just">
              <a:defRPr/>
            </a:pPr>
            <a:r>
              <a:rPr lang="de-DE" altLang="de-DE" sz="2000" dirty="0"/>
              <a:t>Höchstwert: </a:t>
            </a:r>
            <a:r>
              <a:rPr lang="de-DE" altLang="de-DE" sz="2000" b="1" dirty="0"/>
              <a:t>9,5 ct/kWh </a:t>
            </a:r>
            <a:r>
              <a:rPr lang="de-DE" altLang="de-DE" sz="2000" dirty="0"/>
              <a:t>in 2024 (vgl. § 37b Abs. 2 EEG); reduziert sich in Abhängigkeit von den Ausschreibungsergebnissen der letzten drei vorangegangenen Gebotsterminen, deren Ergebnisse zum Gebotstermin bekanntgegeben wurden (vgl. § 37b Abs. 2 EEG)</a:t>
            </a:r>
          </a:p>
          <a:p>
            <a:pPr lvl="2" algn="just">
              <a:defRPr/>
            </a:pPr>
            <a:r>
              <a:rPr lang="de-DE" altLang="de-DE" sz="2000" dirty="0"/>
              <a:t>Moor-PV, Floating-PV, Parkplatz-PV und </a:t>
            </a:r>
            <a:r>
              <a:rPr lang="de-DE" altLang="de-DE" sz="2000" b="1" dirty="0">
                <a:solidFill>
                  <a:srgbClr val="329678"/>
                </a:solidFill>
              </a:rPr>
              <a:t>Agri-PV</a:t>
            </a:r>
            <a:r>
              <a:rPr lang="de-DE" altLang="de-DE" sz="20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 </a:t>
            </a:r>
            <a:r>
              <a:rPr lang="de-DE" altLang="de-DE" sz="2000" dirty="0"/>
              <a:t>(hier aber </a:t>
            </a:r>
            <a:r>
              <a:rPr lang="de-DE" altLang="de-DE" sz="2000" b="1" dirty="0"/>
              <a:t>nur</a:t>
            </a:r>
            <a:r>
              <a:rPr lang="de-DE" altLang="de-DE" sz="2000" dirty="0"/>
              <a:t>: Solaranlagen bei ausschließlich </a:t>
            </a:r>
            <a:r>
              <a:rPr lang="de-DE" altLang="de-DE" sz="2000" b="1" dirty="0">
                <a:solidFill>
                  <a:srgbClr val="329678"/>
                </a:solidFill>
              </a:rPr>
              <a:t>senkrecht ausgerichteten </a:t>
            </a:r>
            <a:r>
              <a:rPr lang="de-DE" altLang="de-DE" sz="2000" dirty="0"/>
              <a:t>Solaranlagen insgesamt mit einer lichten Höhe von </a:t>
            </a:r>
            <a:r>
              <a:rPr lang="de-DE" altLang="de-DE" sz="2000" b="1" dirty="0">
                <a:solidFill>
                  <a:srgbClr val="329678"/>
                </a:solidFill>
              </a:rPr>
              <a:t>mindestens 0,80 Metern und </a:t>
            </a:r>
            <a:r>
              <a:rPr lang="de-DE" altLang="de-DE" sz="2000" dirty="0"/>
              <a:t>sonst </a:t>
            </a:r>
            <a:r>
              <a:rPr lang="de-DE" altLang="de-DE" sz="2000" b="1" dirty="0">
                <a:solidFill>
                  <a:srgbClr val="329678"/>
                </a:solidFill>
              </a:rPr>
              <a:t>insgesamt </a:t>
            </a:r>
            <a:r>
              <a:rPr lang="de-DE" altLang="de-DE" sz="2000" dirty="0"/>
              <a:t>mit einer lichten Höhe von </a:t>
            </a:r>
            <a:r>
              <a:rPr lang="de-DE" altLang="de-DE" sz="2000" b="1" dirty="0">
                <a:solidFill>
                  <a:srgbClr val="329678"/>
                </a:solidFill>
              </a:rPr>
              <a:t>mindestens 2,10 Metern aufgeständert</a:t>
            </a:r>
            <a:r>
              <a:rPr lang="de-DE" altLang="de-DE" sz="2000" dirty="0"/>
              <a:t>)</a:t>
            </a:r>
          </a:p>
          <a:p>
            <a:pPr lvl="1" algn="just">
              <a:defRPr/>
            </a:pPr>
            <a:r>
              <a:rPr lang="de-DE" altLang="de-DE" sz="2000" dirty="0"/>
              <a:t>Anschließend Zuschläge für die übrigen Gebote in Höhe des verbleibenden Ausschreibungsvolumens. </a:t>
            </a:r>
          </a:p>
          <a:p>
            <a:pPr lvl="2">
              <a:defRPr/>
            </a:pPr>
            <a:endParaRPr lang="de-DE" altLang="de-DE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de-DE" altLang="de-DE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el 1">
            <a:extLst>
              <a:ext uri="{FF2B5EF4-FFF2-40B4-BE49-F238E27FC236}">
                <a16:creationId xmlns:a16="http://schemas.microsoft.com/office/drawing/2014/main" id="{D201C1E3-6DF4-4A35-8826-E89864746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169863"/>
            <a:ext cx="10583862" cy="955675"/>
          </a:xfrm>
        </p:spPr>
        <p:txBody>
          <a:bodyPr/>
          <a:lstStyle/>
          <a:p>
            <a:r>
              <a:rPr lang="de-DE" altLang="de-DE"/>
              <a:t>Besondere Solaranlagen (5)</a:t>
            </a:r>
          </a:p>
        </p:txBody>
      </p:sp>
      <p:sp>
        <p:nvSpPr>
          <p:cNvPr id="134147" name="Inhaltsplatzhalter 2">
            <a:extLst>
              <a:ext uri="{FF2B5EF4-FFF2-40B4-BE49-F238E27FC236}">
                <a16:creationId xmlns:a16="http://schemas.microsoft.com/office/drawing/2014/main" id="{56457DA6-D35E-ADF9-BB7A-87CAB5D4EE69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428625" y="1484313"/>
            <a:ext cx="10440988" cy="47974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defRPr/>
            </a:pPr>
            <a:r>
              <a:rPr lang="de-DE" altLang="de-DE" sz="2000" dirty="0">
                <a:solidFill>
                  <a:srgbClr val="000000"/>
                </a:solidFill>
              </a:rPr>
              <a:t>Verbesserte Bedingungen für </a:t>
            </a:r>
            <a:r>
              <a:rPr lang="de-DE" altLang="de-DE" sz="2000" dirty="0"/>
              <a:t>besondere Solaranlagen (Fortsetzung)</a:t>
            </a:r>
          </a:p>
          <a:p>
            <a:pPr lvl="1" algn="just">
              <a:defRPr/>
            </a:pPr>
            <a:r>
              <a:rPr lang="de-DE" altLang="de-DE" sz="2000" b="1" dirty="0"/>
              <a:t>Technologie-Bonus </a:t>
            </a:r>
            <a:r>
              <a:rPr lang="de-DE" altLang="de-DE" sz="2000" dirty="0"/>
              <a:t>auch für besondere Solaranlagen (bei </a:t>
            </a:r>
            <a:r>
              <a:rPr lang="de-DE" sz="2000" b="1" dirty="0">
                <a:solidFill>
                  <a:srgbClr val="329678"/>
                </a:solidFill>
              </a:rPr>
              <a:t>Agri-PV</a:t>
            </a:r>
            <a:r>
              <a:rPr lang="de-DE" sz="2000" dirty="0"/>
              <a:t>:</a:t>
            </a:r>
            <a:r>
              <a:rPr lang="de-DE" sz="20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 </a:t>
            </a:r>
            <a:r>
              <a:rPr lang="de-DE" altLang="de-DE" sz="2000" dirty="0"/>
              <a:t>Solaranlagen bei ausschließlich </a:t>
            </a:r>
            <a:r>
              <a:rPr lang="de-DE" altLang="de-DE" sz="2000" b="1" dirty="0">
                <a:solidFill>
                  <a:srgbClr val="329678"/>
                </a:solidFill>
              </a:rPr>
              <a:t>senkrecht ausgerichteten </a:t>
            </a:r>
            <a:r>
              <a:rPr lang="de-DE" altLang="de-DE" sz="2000" dirty="0"/>
              <a:t>Solaranlagen insgesamt mit einer lichten Höhe von </a:t>
            </a:r>
            <a:r>
              <a:rPr lang="de-DE" altLang="de-DE" sz="2000" b="1" dirty="0">
                <a:solidFill>
                  <a:srgbClr val="329678"/>
                </a:solidFill>
              </a:rPr>
              <a:t>mindestens 0,80 Metern und </a:t>
            </a:r>
            <a:r>
              <a:rPr lang="de-DE" altLang="de-DE" sz="2000" dirty="0"/>
              <a:t>sonst</a:t>
            </a:r>
            <a:r>
              <a:rPr lang="de-DE" altLang="de-DE" sz="2000" b="1" dirty="0">
                <a:solidFill>
                  <a:srgbClr val="329678"/>
                </a:solidFill>
              </a:rPr>
              <a:t> insgesamt </a:t>
            </a:r>
            <a:r>
              <a:rPr lang="de-DE" altLang="de-DE" sz="2000" dirty="0"/>
              <a:t>mit einer lichten Höhe von </a:t>
            </a:r>
            <a:r>
              <a:rPr lang="de-DE" altLang="de-DE" sz="2000" b="1" dirty="0">
                <a:solidFill>
                  <a:srgbClr val="329678"/>
                </a:solidFill>
              </a:rPr>
              <a:t>mindestens 2,10 Metern aufgeständert</a:t>
            </a:r>
            <a:r>
              <a:rPr lang="de-DE" sz="2000" dirty="0"/>
              <a:t>)</a:t>
            </a:r>
            <a:r>
              <a:rPr lang="de-DE" altLang="de-DE" sz="2000" dirty="0"/>
              <a:t>, </a:t>
            </a:r>
            <a:r>
              <a:rPr lang="de-DE" altLang="de-DE" sz="2000" b="1" dirty="0"/>
              <a:t>deren anzulegender Wert gesetzlich bestimmt wird </a:t>
            </a:r>
            <a:r>
              <a:rPr lang="de-DE" altLang="de-DE" sz="2000" dirty="0"/>
              <a:t>(vgl. § 48 Abs. 1b EEG)</a:t>
            </a:r>
          </a:p>
          <a:p>
            <a:pPr lvl="1" algn="just">
              <a:defRPr/>
            </a:pPr>
            <a:endParaRPr lang="de-DE" altLang="de-DE" sz="2000" dirty="0"/>
          </a:p>
          <a:p>
            <a:pPr algn="just">
              <a:defRPr/>
            </a:pPr>
            <a:r>
              <a:rPr lang="de-DE" altLang="de-DE" sz="2200" b="1" dirty="0">
                <a:solidFill>
                  <a:srgbClr val="000000"/>
                </a:solidFill>
              </a:rPr>
              <a:t>Maximale Gebots- bzw. Anlagengröße</a:t>
            </a:r>
            <a:r>
              <a:rPr lang="de-DE" altLang="de-DE" sz="2200" dirty="0">
                <a:solidFill>
                  <a:srgbClr val="000000"/>
                </a:solidFill>
              </a:rPr>
              <a:t>: </a:t>
            </a:r>
            <a:r>
              <a:rPr lang="de-DE" altLang="de-DE" sz="2000" b="1" dirty="0">
                <a:solidFill>
                  <a:srgbClr val="329678"/>
                </a:solidFill>
              </a:rPr>
              <a:t>50 MW </a:t>
            </a:r>
            <a:r>
              <a:rPr lang="de-DE" altLang="de-DE" sz="2200" dirty="0">
                <a:solidFill>
                  <a:srgbClr val="000000"/>
                </a:solidFill>
              </a:rPr>
              <a:t>(gilt für alle Freiflächenanlagen)</a:t>
            </a:r>
            <a:endParaRPr lang="de-DE" altLang="de-DE" sz="2000" dirty="0"/>
          </a:p>
          <a:p>
            <a:pPr marL="176213" lvl="1" indent="0" algn="just">
              <a:buFont typeface="Wingdings" panose="05000000000000000000" pitchFamily="2" charset="2"/>
              <a:buNone/>
              <a:defRPr/>
            </a:pPr>
            <a:endParaRPr lang="de-DE" altLang="de-DE" sz="2000" dirty="0"/>
          </a:p>
          <a:p>
            <a:pPr lvl="1" algn="just">
              <a:defRPr/>
            </a:pPr>
            <a:endParaRPr lang="de-DE" altLang="de-DE" sz="2000" b="1" dirty="0"/>
          </a:p>
          <a:p>
            <a:pPr marL="176213" lvl="1" indent="0" algn="just">
              <a:buFont typeface="Wingdings" panose="05000000000000000000" pitchFamily="2" charset="2"/>
              <a:buNone/>
              <a:defRPr/>
            </a:pPr>
            <a:endParaRPr lang="de-DE" altLang="de-DE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de-DE" alt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>
            <a:extLst>
              <a:ext uri="{FF2B5EF4-FFF2-40B4-BE49-F238E27FC236}">
                <a16:creationId xmlns:a16="http://schemas.microsoft.com/office/drawing/2014/main" id="{1D680047-206D-494F-9085-D585EA8DDBA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17" name="Objekt 16" hidden="1">
                        <a:extLst>
                          <a:ext uri="{FF2B5EF4-FFF2-40B4-BE49-F238E27FC236}">
                            <a16:creationId xmlns:a16="http://schemas.microsoft.com/office/drawing/2014/main" id="{1D680047-206D-494F-9085-D585EA8DDB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Bildplatzhalter 2">
            <a:extLst>
              <a:ext uri="{FF2B5EF4-FFF2-40B4-BE49-F238E27FC236}">
                <a16:creationId xmlns:a16="http://schemas.microsoft.com/office/drawing/2014/main" id="{03AD09B2-8EFC-44CF-ADF2-87FBF7E49CC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1" b="17821"/>
          <a:stretch/>
        </p:blipFill>
        <p:spPr/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15478" y="324000"/>
            <a:ext cx="10404475" cy="710853"/>
          </a:xfrm>
        </p:spPr>
        <p:txBody>
          <a:bodyPr/>
          <a:lstStyle/>
          <a:p>
            <a:r>
              <a:rPr lang="de-DE" sz="2800" dirty="0"/>
              <a:t>Kurzprofil BBH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Becker Büttner Held gibt es seit 1991. Bei uns arbeiten </a:t>
            </a:r>
            <a:r>
              <a:rPr lang="de-DE" dirty="0" err="1"/>
              <a:t>Rechtsanwält</a:t>
            </a:r>
            <a:r>
              <a:rPr lang="de-DE" dirty="0"/>
              <a:t>*innen, Wirtschaftsprüfer*innen und Steuerberater*innen – sowie weitere Expert*innen in der BBH-Gruppe. Wir betreuen rund 7.000 Mandant*innen</a:t>
            </a:r>
            <a:br>
              <a:rPr lang="de-DE" dirty="0"/>
            </a:br>
            <a:r>
              <a:rPr lang="de-DE" dirty="0"/>
              <a:t>und sind die führende Kanzlei für die Energie- und Infrastrukturwirtschaft.</a:t>
            </a:r>
          </a:p>
          <a:p>
            <a:pPr marL="0" indent="0">
              <a:buNone/>
            </a:pPr>
            <a:r>
              <a:rPr lang="de-DE" dirty="0"/>
              <a:t>BBH ist bekannt als „die“ Stadtwerke-Kanzlei. Wir sind aber auch viel mehr.</a:t>
            </a:r>
            <a:br>
              <a:rPr lang="de-DE" dirty="0"/>
            </a:br>
            <a:r>
              <a:rPr lang="de-DE" dirty="0"/>
              <a:t>In Deutschland und auch in Europa.</a:t>
            </a:r>
          </a:p>
          <a:p>
            <a:pPr marL="0" indent="0">
              <a:buNone/>
            </a:pPr>
            <a:r>
              <a:rPr lang="de-DE" dirty="0"/>
              <a:t>Die dezentralen Versorger, die Industrie, Verkehrsunternehmen, Investoren sowie die Politik, z.B. die Europäische Kommission, die Bundesregierung, die Bundesländer und die öffentlichen Körperschaften, schätzen BBH.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D19B389-9D92-45A2-85E8-54E1B6068C38}"/>
              </a:ext>
            </a:extLst>
          </p:cNvPr>
          <p:cNvGrpSpPr/>
          <p:nvPr/>
        </p:nvGrpSpPr>
        <p:grpSpPr bwMode="gray">
          <a:xfrm>
            <a:off x="4295775" y="4455152"/>
            <a:ext cx="7488237" cy="1638144"/>
            <a:chOff x="2771774" y="4505708"/>
            <a:chExt cx="7488237" cy="1638144"/>
          </a:xfrm>
          <a:solidFill>
            <a:schemeClr val="accent6"/>
          </a:solidFill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1663BDCF-DF38-4870-A23F-A46BA5F0EAFA}"/>
                </a:ext>
              </a:extLst>
            </p:cNvPr>
            <p:cNvSpPr/>
            <p:nvPr/>
          </p:nvSpPr>
          <p:spPr bwMode="gray">
            <a:xfrm>
              <a:off x="2771774" y="4847708"/>
              <a:ext cx="7488237" cy="1296144"/>
            </a:xfrm>
            <a:prstGeom prst="rect">
              <a:avLst/>
            </a:prstGeom>
            <a:grpFill/>
          </p:spPr>
          <p:txBody>
            <a:bodyPr lIns="180000" tIns="36000" bIns="36000" anchor="ctr" anchorCtr="0"/>
            <a:lstStyle/>
            <a:p>
              <a:pPr marL="176213" indent="-176213">
                <a:spcBef>
                  <a:spcPts val="300"/>
                </a:spcBef>
                <a:buClr>
                  <a:schemeClr val="tx2"/>
                </a:buClr>
                <a:buSzPct val="75000"/>
                <a:buFont typeface="Wingdings 3" panose="05040102010807070707" pitchFamily="18" charset="2"/>
                <a:buChar char="}"/>
              </a:pPr>
              <a:r>
                <a:rPr lang="de-DE" dirty="0">
                  <a:solidFill>
                    <a:schemeClr val="tx2"/>
                  </a:solidFill>
                </a:rPr>
                <a:t>mehr als 300 Berufsträger*innen in Berlin, München, Köln, Hamburg, Stuttgart, Erfurt &amp; Brüssel</a:t>
              </a:r>
            </a:p>
            <a:p>
              <a:pPr marL="176213" indent="-176213">
                <a:spcBef>
                  <a:spcPts val="300"/>
                </a:spcBef>
                <a:buClr>
                  <a:schemeClr val="tx2"/>
                </a:buClr>
                <a:buSzPct val="75000"/>
                <a:buFont typeface="Wingdings 3" panose="05040102010807070707" pitchFamily="18" charset="2"/>
                <a:buChar char="}"/>
              </a:pPr>
              <a:r>
                <a:rPr lang="de-DE" dirty="0">
                  <a:solidFill>
                    <a:schemeClr val="tx2"/>
                  </a:solidFill>
                </a:rPr>
                <a:t>registrierte Interessenvertretung – </a:t>
              </a:r>
              <a:br>
                <a:rPr lang="de-DE" dirty="0">
                  <a:solidFill>
                    <a:schemeClr val="tx2"/>
                  </a:solidFill>
                </a:rPr>
              </a:br>
              <a:r>
                <a:rPr lang="de-DE" dirty="0">
                  <a:solidFill>
                    <a:schemeClr val="tx2"/>
                  </a:solidFill>
                </a:rPr>
                <a:t>Lobbyregister beim Deutschen Bundestag – R000790</a:t>
              </a:r>
            </a:p>
          </p:txBody>
        </p:sp>
        <p:sp>
          <p:nvSpPr>
            <p:cNvPr id="15" name="Gleichschenkliges Dreieck 14">
              <a:extLst>
                <a:ext uri="{FF2B5EF4-FFF2-40B4-BE49-F238E27FC236}">
                  <a16:creationId xmlns:a16="http://schemas.microsoft.com/office/drawing/2014/main" id="{87BC74FC-431B-4CDA-A037-8AA06A537A3D}"/>
                </a:ext>
              </a:extLst>
            </p:cNvPr>
            <p:cNvSpPr/>
            <p:nvPr/>
          </p:nvSpPr>
          <p:spPr bwMode="gray">
            <a:xfrm>
              <a:off x="8676519" y="4505708"/>
              <a:ext cx="576000" cy="342000"/>
            </a:xfrm>
            <a:prstGeom prst="triangle">
              <a:avLst/>
            </a:prstGeom>
            <a:grpFill/>
          </p:spPr>
          <p:txBody>
            <a:bodyPr tIns="324000" anchor="ctr" anchorCtr="0"/>
            <a:lstStyle/>
            <a:p>
              <a:pPr marL="285750" indent="-285750">
                <a:spcBef>
                  <a:spcPts val="600"/>
                </a:spcBef>
                <a:buClr>
                  <a:schemeClr val="accent4"/>
                </a:buClr>
                <a:buSzPct val="75000"/>
                <a:buFont typeface="Marlett" pitchFamily="2" charset="2"/>
                <a:buChar char="4"/>
              </a:pPr>
              <a:endParaRPr lang="de-DE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2874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5CF1A43-56EB-F5CB-5D86-442BFE77B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Und zuletzt: Zahlreiche Änderungen stehen unter beihilferechtlichem Genehmigungsvorbehalt!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9B005B9-4D9D-D132-F747-BF88246DBF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988" y="1700808"/>
            <a:ext cx="11376644" cy="4464496"/>
          </a:xfrm>
        </p:spPr>
        <p:txBody>
          <a:bodyPr/>
          <a:lstStyle/>
          <a:p>
            <a:pPr>
              <a:defRPr/>
            </a:pPr>
            <a:endParaRPr lang="de-DE" sz="2000" dirty="0"/>
          </a:p>
          <a:p>
            <a:pPr>
              <a:defRPr/>
            </a:pPr>
            <a:endParaRPr lang="de-DE" sz="2000" dirty="0"/>
          </a:p>
          <a:p>
            <a:pPr>
              <a:defRPr/>
            </a:pPr>
            <a:endParaRPr lang="de-DE" sz="2000" dirty="0"/>
          </a:p>
          <a:p>
            <a:pPr>
              <a:defRPr/>
            </a:pPr>
            <a:endParaRPr lang="de-DE" sz="2000" dirty="0"/>
          </a:p>
          <a:p>
            <a:pPr>
              <a:defRPr/>
            </a:pPr>
            <a:endParaRPr lang="de-DE" sz="2000" dirty="0"/>
          </a:p>
          <a:p>
            <a:pPr marL="0" indent="0">
              <a:buNone/>
              <a:defRPr/>
            </a:pPr>
            <a:endParaRPr lang="de-DE" sz="2000" dirty="0"/>
          </a:p>
          <a:p>
            <a:pPr>
              <a:defRPr/>
            </a:pPr>
            <a:r>
              <a:rPr lang="de-DE" sz="2000" b="1" dirty="0"/>
              <a:t>Betrifft u.a.</a:t>
            </a:r>
            <a:r>
              <a:rPr lang="de-DE" sz="2000" dirty="0"/>
              <a:t>: </a:t>
            </a:r>
          </a:p>
          <a:p>
            <a:pPr lvl="1">
              <a:spcAft>
                <a:spcPts val="1200"/>
              </a:spcAft>
              <a:defRPr/>
            </a:pPr>
            <a:r>
              <a:rPr lang="de-DE" dirty="0"/>
              <a:t>Erhöhung der Höchstgebotsmenge bei Ausschreibungen auf </a:t>
            </a:r>
            <a:r>
              <a:rPr lang="de-DE" b="1" dirty="0">
                <a:solidFill>
                  <a:srgbClr val="329678"/>
                </a:solidFill>
              </a:rPr>
              <a:t>50 MW</a:t>
            </a:r>
          </a:p>
          <a:p>
            <a:pPr lvl="1">
              <a:spcAft>
                <a:spcPts val="1200"/>
              </a:spcAft>
              <a:defRPr/>
            </a:pPr>
            <a:r>
              <a:rPr lang="de-DE" b="1" dirty="0">
                <a:solidFill>
                  <a:srgbClr val="329678"/>
                </a:solidFill>
              </a:rPr>
              <a:t>Untersegment bzw. Technologie-Bonus </a:t>
            </a:r>
            <a:r>
              <a:rPr lang="de-DE" dirty="0"/>
              <a:t>für Besondere Solaranlagen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7F71F4E-896D-8D4C-01C6-85E8443CE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1846445"/>
            <a:ext cx="7572252" cy="2101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9589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877837-3030-69A0-7BAB-E394C441D1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763" y="1698625"/>
            <a:ext cx="11017250" cy="4392613"/>
          </a:xfrm>
        </p:spPr>
        <p:txBody>
          <a:bodyPr/>
          <a:lstStyle/>
          <a:p>
            <a:pPr eaLnBrk="1" hangingPunct="1">
              <a:defRPr/>
            </a:pPr>
            <a:r>
              <a:rPr lang="de-DE" sz="2000" dirty="0"/>
              <a:t>Einführung</a:t>
            </a:r>
          </a:p>
          <a:p>
            <a:pPr eaLnBrk="1" hangingPunct="1">
              <a:defRPr/>
            </a:pPr>
            <a:r>
              <a:rPr lang="de-DE" sz="2000" dirty="0"/>
              <a:t>EEG</a:t>
            </a:r>
          </a:p>
          <a:p>
            <a:pPr>
              <a:defRPr/>
            </a:pPr>
            <a:r>
              <a:rPr lang="de-DE" sz="2000" b="1" dirty="0"/>
              <a:t>Baugesetzbuch (BauGB) </a:t>
            </a:r>
          </a:p>
          <a:p>
            <a:pPr>
              <a:defRPr/>
            </a:pPr>
            <a:r>
              <a:rPr lang="de-DE" sz="2000" dirty="0"/>
              <a:t>Steuerrecht</a:t>
            </a:r>
          </a:p>
          <a:p>
            <a:pPr>
              <a:defRPr/>
            </a:pPr>
            <a:r>
              <a:rPr lang="de-DE" sz="2000" dirty="0"/>
              <a:t>GAPDZV</a:t>
            </a:r>
          </a:p>
          <a:p>
            <a:pPr marL="0" indent="0" eaLnBrk="1" hangingPunct="1">
              <a:buFont typeface="+mj-lt"/>
              <a:buNone/>
              <a:defRPr/>
            </a:pPr>
            <a:endParaRPr lang="de-DE" dirty="0"/>
          </a:p>
        </p:txBody>
      </p:sp>
      <p:sp>
        <p:nvSpPr>
          <p:cNvPr id="20483" name="Titel 2">
            <a:extLst>
              <a:ext uri="{FF2B5EF4-FFF2-40B4-BE49-F238E27FC236}">
                <a16:creationId xmlns:a16="http://schemas.microsoft.com/office/drawing/2014/main" id="{000F37AB-1F1F-ECC8-D478-82F49BE3A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86452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6658F-7C99-4B45-A108-121D32211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BauGB (1) </a:t>
            </a:r>
          </a:p>
        </p:txBody>
      </p:sp>
      <p:sp>
        <p:nvSpPr>
          <p:cNvPr id="35" name="Chevron 34">
            <a:extLst>
              <a:ext uri="{FF2B5EF4-FFF2-40B4-BE49-F238E27FC236}">
                <a16:creationId xmlns:a16="http://schemas.microsoft.com/office/drawing/2014/main" id="{71737601-BFFF-0A4C-9E5B-2BD1A6EDC9E1}"/>
              </a:ext>
            </a:extLst>
          </p:cNvPr>
          <p:cNvSpPr/>
          <p:nvPr/>
        </p:nvSpPr>
        <p:spPr>
          <a:xfrm>
            <a:off x="7277195" y="2223911"/>
            <a:ext cx="2737663" cy="880534"/>
          </a:xfrm>
          <a:prstGeom prst="chevron">
            <a:avLst>
              <a:gd name="adj" fmla="val 25211"/>
            </a:avLst>
          </a:prstGeom>
          <a:solidFill>
            <a:srgbClr val="E9E5D7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de-DE" sz="2000" dirty="0">
                <a:solidFill>
                  <a:srgbClr val="000000"/>
                </a:solidFill>
              </a:rPr>
              <a:t>§ 30 Abs. 2 BauGB</a:t>
            </a:r>
          </a:p>
        </p:txBody>
      </p:sp>
      <p:sp>
        <p:nvSpPr>
          <p:cNvPr id="36" name="Chevron 35">
            <a:extLst>
              <a:ext uri="{FF2B5EF4-FFF2-40B4-BE49-F238E27FC236}">
                <a16:creationId xmlns:a16="http://schemas.microsoft.com/office/drawing/2014/main" id="{B66200A7-A54A-3B4B-AB71-9236466DBD2B}"/>
              </a:ext>
            </a:extLst>
          </p:cNvPr>
          <p:cNvSpPr/>
          <p:nvPr/>
        </p:nvSpPr>
        <p:spPr>
          <a:xfrm>
            <a:off x="4688730" y="2223911"/>
            <a:ext cx="2737663" cy="880534"/>
          </a:xfrm>
          <a:prstGeom prst="chevron">
            <a:avLst>
              <a:gd name="adj" fmla="val 25211"/>
            </a:avLst>
          </a:prstGeom>
          <a:solidFill>
            <a:srgbClr val="9D9D9D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de-DE" sz="2000" dirty="0">
                <a:solidFill>
                  <a:srgbClr val="FFFFFF"/>
                </a:solidFill>
              </a:rPr>
              <a:t>§ 30 Abs. 1 BauGB</a:t>
            </a:r>
          </a:p>
        </p:txBody>
      </p:sp>
      <p:sp>
        <p:nvSpPr>
          <p:cNvPr id="37" name="Pentagon 36">
            <a:extLst>
              <a:ext uri="{FF2B5EF4-FFF2-40B4-BE49-F238E27FC236}">
                <a16:creationId xmlns:a16="http://schemas.microsoft.com/office/drawing/2014/main" id="{5FE3928B-F5B2-334A-94FF-C93359E5DA51}"/>
              </a:ext>
            </a:extLst>
          </p:cNvPr>
          <p:cNvSpPr/>
          <p:nvPr/>
        </p:nvSpPr>
        <p:spPr>
          <a:xfrm>
            <a:off x="2100264" y="2223911"/>
            <a:ext cx="2737663" cy="880534"/>
          </a:xfrm>
          <a:prstGeom prst="homePlate">
            <a:avLst>
              <a:gd name="adj" fmla="val 26244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de-DE" sz="2000" dirty="0">
                <a:solidFill>
                  <a:srgbClr val="FFFFFF"/>
                </a:solidFill>
              </a:rPr>
              <a:t>§ 35 BauGB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2C81171F-3F80-9F49-843A-67C1E0F34EAC}"/>
              </a:ext>
            </a:extLst>
          </p:cNvPr>
          <p:cNvSpPr txBox="1">
            <a:spLocks/>
          </p:cNvSpPr>
          <p:nvPr/>
        </p:nvSpPr>
        <p:spPr>
          <a:xfrm>
            <a:off x="2083563" y="3183468"/>
            <a:ext cx="2511016" cy="2982382"/>
          </a:xfrm>
          <a:prstGeom prst="rect">
            <a:avLst/>
          </a:prstGeom>
          <a:noFill/>
          <a:ln>
            <a:solidFill>
              <a:srgbClr val="E7E9EA"/>
            </a:solidFill>
          </a:ln>
        </p:spPr>
        <p:txBody>
          <a:bodyPr vert="horz" lIns="180000" tIns="144000" rIns="108000" bIns="0" rtlCol="0">
            <a:no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Marlett" pitchFamily="2" charset="2"/>
              <a:buChar char="4"/>
              <a:tabLst/>
              <a:defRPr sz="240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12788" marR="0" indent="-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92188" marR="0" indent="-279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Symbol" panose="05050102010706020507" pitchFamily="18" charset="2"/>
              <a:buChar char="-"/>
              <a:tabLst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47788" marR="0" indent="-2825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611313" marR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Corbel" panose="020B0503020204020204" pitchFamily="34" charset="0"/>
              <a:buChar char="»"/>
              <a:tabLst/>
              <a:defRPr sz="1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C0C23"/>
              </a:buClr>
            </a:pPr>
            <a:r>
              <a:rPr lang="de-DE" sz="2000" b="1" dirty="0">
                <a:solidFill>
                  <a:srgbClr val="000000"/>
                </a:solidFill>
              </a:rPr>
              <a:t>Privilegierte Vorhaben</a:t>
            </a:r>
          </a:p>
          <a:p>
            <a:pPr>
              <a:buClr>
                <a:srgbClr val="DC0C23"/>
              </a:buClr>
            </a:pPr>
            <a:r>
              <a:rPr lang="de-DE" sz="2000" dirty="0">
                <a:solidFill>
                  <a:srgbClr val="000000"/>
                </a:solidFill>
              </a:rPr>
              <a:t>Sonstige Vorhaben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C716CBB-A0D9-B448-B583-290CCB466905}"/>
              </a:ext>
            </a:extLst>
          </p:cNvPr>
          <p:cNvSpPr txBox="1">
            <a:spLocks/>
          </p:cNvSpPr>
          <p:nvPr/>
        </p:nvSpPr>
        <p:spPr>
          <a:xfrm>
            <a:off x="4692447" y="3183468"/>
            <a:ext cx="2584748" cy="2982382"/>
          </a:xfrm>
          <a:prstGeom prst="rect">
            <a:avLst/>
          </a:prstGeom>
          <a:noFill/>
          <a:ln>
            <a:solidFill>
              <a:srgbClr val="E7E9EA"/>
            </a:solidFill>
          </a:ln>
        </p:spPr>
        <p:txBody>
          <a:bodyPr vert="horz" lIns="180000" tIns="144000" rIns="108000" bIns="0" rtlCol="0">
            <a:no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Marlett" pitchFamily="2" charset="2"/>
              <a:buChar char="4"/>
              <a:tabLst/>
              <a:defRPr sz="240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12788" marR="0" indent="-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92188" marR="0" indent="-279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Symbol" panose="05050102010706020507" pitchFamily="18" charset="2"/>
              <a:buChar char="-"/>
              <a:tabLst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47788" marR="0" indent="-2825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611313" marR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Corbel" panose="020B0503020204020204" pitchFamily="34" charset="0"/>
              <a:buChar char="»"/>
              <a:tabLst/>
              <a:defRPr sz="1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C0C23"/>
              </a:buClr>
            </a:pPr>
            <a:r>
              <a:rPr lang="de-DE" sz="2000" dirty="0">
                <a:solidFill>
                  <a:srgbClr val="000000"/>
                </a:solidFill>
              </a:rPr>
              <a:t>Nicht vorhabenbezogen </a:t>
            </a:r>
          </a:p>
          <a:p>
            <a:pPr>
              <a:buClr>
                <a:srgbClr val="DC0C23"/>
              </a:buClr>
            </a:pPr>
            <a:r>
              <a:rPr lang="de-DE" sz="2000" dirty="0">
                <a:solidFill>
                  <a:srgbClr val="000000"/>
                </a:solidFill>
              </a:rPr>
              <a:t>Nicht im Widerspruch mit Festsetzungen und Erschließung gesichert 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1978A607-A0D1-F041-8688-72DEA4DBDCE2}"/>
              </a:ext>
            </a:extLst>
          </p:cNvPr>
          <p:cNvSpPr txBox="1">
            <a:spLocks/>
          </p:cNvSpPr>
          <p:nvPr/>
        </p:nvSpPr>
        <p:spPr>
          <a:xfrm>
            <a:off x="7293284" y="3183468"/>
            <a:ext cx="2619140" cy="2982382"/>
          </a:xfrm>
          <a:prstGeom prst="rect">
            <a:avLst/>
          </a:prstGeom>
          <a:noFill/>
          <a:ln>
            <a:solidFill>
              <a:srgbClr val="E7E9EA"/>
            </a:solidFill>
          </a:ln>
        </p:spPr>
        <p:txBody>
          <a:bodyPr vert="horz" lIns="180000" tIns="144000" rIns="108000" bIns="0" rtlCol="0">
            <a:no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Marlett" pitchFamily="2" charset="2"/>
              <a:buChar char="4"/>
              <a:tabLst/>
              <a:defRPr sz="240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12788" marR="0" indent="-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92188" marR="0" indent="-279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Symbol" panose="05050102010706020507" pitchFamily="18" charset="2"/>
              <a:buChar char="-"/>
              <a:tabLst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47788" marR="0" indent="-2825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611313" marR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Corbel" panose="020B0503020204020204" pitchFamily="34" charset="0"/>
              <a:buChar char="»"/>
              <a:tabLst/>
              <a:defRPr sz="1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C0C23"/>
              </a:buClr>
            </a:pPr>
            <a:r>
              <a:rPr lang="de-DE" sz="2000" dirty="0">
                <a:solidFill>
                  <a:srgbClr val="000000"/>
                </a:solidFill>
              </a:rPr>
              <a:t>Vorhabenbezogen</a:t>
            </a:r>
          </a:p>
          <a:p>
            <a:pPr>
              <a:buClr>
                <a:srgbClr val="DC0C23"/>
              </a:buClr>
            </a:pPr>
            <a:r>
              <a:rPr lang="de-DE" sz="2000" dirty="0">
                <a:solidFill>
                  <a:srgbClr val="000000"/>
                </a:solidFill>
              </a:rPr>
              <a:t>Nicht im Widerspruch mit Festsetzungen und Erschließung gesichert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C01056D-1E9D-A544-AA2B-02917DDCA8CE}"/>
              </a:ext>
            </a:extLst>
          </p:cNvPr>
          <p:cNvSpPr/>
          <p:nvPr/>
        </p:nvSpPr>
        <p:spPr>
          <a:xfrm>
            <a:off x="5775621" y="1847578"/>
            <a:ext cx="599515" cy="59951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grpSp>
        <p:nvGrpSpPr>
          <p:cNvPr id="34" name="Group 7003">
            <a:extLst>
              <a:ext uri="{FF2B5EF4-FFF2-40B4-BE49-F238E27FC236}">
                <a16:creationId xmlns:a16="http://schemas.microsoft.com/office/drawing/2014/main" id="{CF86708A-C5BB-2949-9DF1-C653F7C134E3}"/>
              </a:ext>
            </a:extLst>
          </p:cNvPr>
          <p:cNvGrpSpPr/>
          <p:nvPr/>
        </p:nvGrpSpPr>
        <p:grpSpPr>
          <a:xfrm>
            <a:off x="8534053" y="2009812"/>
            <a:ext cx="243416" cy="243740"/>
            <a:chOff x="0" y="0"/>
            <a:chExt cx="474409" cy="475450"/>
          </a:xfrm>
          <a:solidFill>
            <a:schemeClr val="bg1"/>
          </a:solidFill>
        </p:grpSpPr>
        <p:sp>
          <p:nvSpPr>
            <p:cNvPr id="38" name="Shape 366">
              <a:extLst>
                <a:ext uri="{FF2B5EF4-FFF2-40B4-BE49-F238E27FC236}">
                  <a16:creationId xmlns:a16="http://schemas.microsoft.com/office/drawing/2014/main" id="{2E548E18-ED4C-A84A-96A1-AFC55F549E05}"/>
                </a:ext>
              </a:extLst>
            </p:cNvPr>
            <p:cNvSpPr/>
            <p:nvPr/>
          </p:nvSpPr>
          <p:spPr>
            <a:xfrm>
              <a:off x="202730" y="335102"/>
              <a:ext cx="71488" cy="140348"/>
            </a:xfrm>
            <a:custGeom>
              <a:avLst/>
              <a:gdLst/>
              <a:ahLst/>
              <a:cxnLst/>
              <a:rect l="0" t="0" r="0" b="0"/>
              <a:pathLst>
                <a:path w="71488" h="140348">
                  <a:moveTo>
                    <a:pt x="36347" y="64"/>
                  </a:moveTo>
                  <a:lnTo>
                    <a:pt x="36360" y="64"/>
                  </a:lnTo>
                  <a:cubicBezTo>
                    <a:pt x="42672" y="0"/>
                    <a:pt x="48527" y="3950"/>
                    <a:pt x="54991" y="12179"/>
                  </a:cubicBezTo>
                  <a:cubicBezTo>
                    <a:pt x="64630" y="24422"/>
                    <a:pt x="64491" y="26022"/>
                    <a:pt x="56858" y="42011"/>
                  </a:cubicBezTo>
                  <a:cubicBezTo>
                    <a:pt x="49441" y="57556"/>
                    <a:pt x="49670" y="61354"/>
                    <a:pt x="57315" y="88609"/>
                  </a:cubicBezTo>
                  <a:cubicBezTo>
                    <a:pt x="71488" y="139128"/>
                    <a:pt x="70676" y="140348"/>
                    <a:pt x="32626" y="140348"/>
                  </a:cubicBezTo>
                  <a:cubicBezTo>
                    <a:pt x="3493" y="140348"/>
                    <a:pt x="0" y="139306"/>
                    <a:pt x="0" y="130556"/>
                  </a:cubicBezTo>
                  <a:cubicBezTo>
                    <a:pt x="0" y="125146"/>
                    <a:pt x="2172" y="115481"/>
                    <a:pt x="4661" y="109119"/>
                  </a:cubicBezTo>
                  <a:cubicBezTo>
                    <a:pt x="20904" y="67475"/>
                    <a:pt x="22073" y="55905"/>
                    <a:pt x="11189" y="40615"/>
                  </a:cubicBezTo>
                  <a:lnTo>
                    <a:pt x="470" y="26163"/>
                  </a:lnTo>
                  <a:lnTo>
                    <a:pt x="14440" y="12649"/>
                  </a:lnTo>
                  <a:cubicBezTo>
                    <a:pt x="23190" y="4268"/>
                    <a:pt x="30035" y="127"/>
                    <a:pt x="36347" y="64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3333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9" name="Shape 367">
              <a:extLst>
                <a:ext uri="{FF2B5EF4-FFF2-40B4-BE49-F238E27FC236}">
                  <a16:creationId xmlns:a16="http://schemas.microsoft.com/office/drawing/2014/main" id="{02FABA9A-F8AE-FA46-AE16-2F9529F047D7}"/>
                </a:ext>
              </a:extLst>
            </p:cNvPr>
            <p:cNvSpPr/>
            <p:nvPr/>
          </p:nvSpPr>
          <p:spPr>
            <a:xfrm>
              <a:off x="283350" y="295656"/>
              <a:ext cx="191059" cy="179794"/>
            </a:xfrm>
            <a:custGeom>
              <a:avLst/>
              <a:gdLst/>
              <a:ahLst/>
              <a:cxnLst/>
              <a:rect l="0" t="0" r="0" b="0"/>
              <a:pathLst>
                <a:path w="191059" h="179794">
                  <a:moveTo>
                    <a:pt x="32626" y="355"/>
                  </a:moveTo>
                  <a:lnTo>
                    <a:pt x="32626" y="367"/>
                  </a:lnTo>
                  <a:cubicBezTo>
                    <a:pt x="40284" y="0"/>
                    <a:pt x="59842" y="7734"/>
                    <a:pt x="93218" y="24600"/>
                  </a:cubicBezTo>
                  <a:cubicBezTo>
                    <a:pt x="165913" y="61340"/>
                    <a:pt x="165214" y="60680"/>
                    <a:pt x="186423" y="145300"/>
                  </a:cubicBezTo>
                  <a:cubicBezTo>
                    <a:pt x="189662" y="158242"/>
                    <a:pt x="191059" y="171208"/>
                    <a:pt x="189217" y="174192"/>
                  </a:cubicBezTo>
                  <a:cubicBezTo>
                    <a:pt x="187007" y="177774"/>
                    <a:pt x="153772" y="179794"/>
                    <a:pt x="92748" y="179794"/>
                  </a:cubicBezTo>
                  <a:cubicBezTo>
                    <a:pt x="10782" y="179794"/>
                    <a:pt x="0" y="179006"/>
                    <a:pt x="0" y="171869"/>
                  </a:cubicBezTo>
                  <a:cubicBezTo>
                    <a:pt x="0" y="167411"/>
                    <a:pt x="3480" y="148323"/>
                    <a:pt x="7455" y="129921"/>
                  </a:cubicBezTo>
                  <a:cubicBezTo>
                    <a:pt x="21984" y="62764"/>
                    <a:pt x="25171" y="42748"/>
                    <a:pt x="25171" y="23659"/>
                  </a:cubicBezTo>
                  <a:cubicBezTo>
                    <a:pt x="25171" y="12954"/>
                    <a:pt x="27559" y="2527"/>
                    <a:pt x="30290" y="825"/>
                  </a:cubicBezTo>
                  <a:cubicBezTo>
                    <a:pt x="30912" y="443"/>
                    <a:pt x="31534" y="419"/>
                    <a:pt x="32626" y="355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3333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0" name="Shape 368">
              <a:extLst>
                <a:ext uri="{FF2B5EF4-FFF2-40B4-BE49-F238E27FC236}">
                  <a16:creationId xmlns:a16="http://schemas.microsoft.com/office/drawing/2014/main" id="{56398F62-C3F9-5E4F-BE5C-9A990861ABF6}"/>
                </a:ext>
              </a:extLst>
            </p:cNvPr>
            <p:cNvSpPr/>
            <p:nvPr/>
          </p:nvSpPr>
          <p:spPr>
            <a:xfrm>
              <a:off x="0" y="294157"/>
              <a:ext cx="191097" cy="181293"/>
            </a:xfrm>
            <a:custGeom>
              <a:avLst/>
              <a:gdLst/>
              <a:ahLst/>
              <a:cxnLst/>
              <a:rect l="0" t="0" r="0" b="0"/>
              <a:pathLst>
                <a:path w="191097" h="181293">
                  <a:moveTo>
                    <a:pt x="156121" y="0"/>
                  </a:moveTo>
                  <a:cubicBezTo>
                    <a:pt x="159690" y="0"/>
                    <a:pt x="162649" y="6820"/>
                    <a:pt x="162649" y="16308"/>
                  </a:cubicBezTo>
                  <a:cubicBezTo>
                    <a:pt x="162750" y="34556"/>
                    <a:pt x="173863" y="97434"/>
                    <a:pt x="185014" y="143066"/>
                  </a:cubicBezTo>
                  <a:cubicBezTo>
                    <a:pt x="189027" y="159486"/>
                    <a:pt x="191097" y="174803"/>
                    <a:pt x="189674" y="177088"/>
                  </a:cubicBezTo>
                  <a:cubicBezTo>
                    <a:pt x="188265" y="179375"/>
                    <a:pt x="145085" y="181293"/>
                    <a:pt x="93675" y="181293"/>
                  </a:cubicBezTo>
                  <a:lnTo>
                    <a:pt x="0" y="181293"/>
                  </a:lnTo>
                  <a:lnTo>
                    <a:pt x="3721" y="153784"/>
                  </a:lnTo>
                  <a:cubicBezTo>
                    <a:pt x="8077" y="118999"/>
                    <a:pt x="23292" y="77305"/>
                    <a:pt x="36817" y="62916"/>
                  </a:cubicBezTo>
                  <a:cubicBezTo>
                    <a:pt x="47561" y="51460"/>
                    <a:pt x="145085" y="0"/>
                    <a:pt x="15612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3333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1" name="Shape 369">
              <a:extLst>
                <a:ext uri="{FF2B5EF4-FFF2-40B4-BE49-F238E27FC236}">
                  <a16:creationId xmlns:a16="http://schemas.microsoft.com/office/drawing/2014/main" id="{CEEA7A82-4274-C54A-B443-A37B69601457}"/>
                </a:ext>
              </a:extLst>
            </p:cNvPr>
            <p:cNvSpPr/>
            <p:nvPr/>
          </p:nvSpPr>
          <p:spPr>
            <a:xfrm>
              <a:off x="116980" y="0"/>
              <a:ext cx="244983" cy="305022"/>
            </a:xfrm>
            <a:custGeom>
              <a:avLst/>
              <a:gdLst/>
              <a:ahLst/>
              <a:cxnLst/>
              <a:rect l="0" t="0" r="0" b="0"/>
              <a:pathLst>
                <a:path w="244983" h="305022">
                  <a:moveTo>
                    <a:pt x="127686" y="546"/>
                  </a:moveTo>
                  <a:cubicBezTo>
                    <a:pt x="164160" y="2184"/>
                    <a:pt x="197726" y="18656"/>
                    <a:pt x="217170" y="46216"/>
                  </a:cubicBezTo>
                  <a:cubicBezTo>
                    <a:pt x="232651" y="68160"/>
                    <a:pt x="237198" y="83908"/>
                    <a:pt x="240474" y="127775"/>
                  </a:cubicBezTo>
                  <a:cubicBezTo>
                    <a:pt x="244983" y="188113"/>
                    <a:pt x="212090" y="260477"/>
                    <a:pt x="166840" y="290424"/>
                  </a:cubicBezTo>
                  <a:cubicBezTo>
                    <a:pt x="154159" y="298817"/>
                    <a:pt x="137884" y="303495"/>
                    <a:pt x="121849" y="304259"/>
                  </a:cubicBezTo>
                  <a:cubicBezTo>
                    <a:pt x="105813" y="305022"/>
                    <a:pt x="90018" y="301872"/>
                    <a:pt x="78296" y="294615"/>
                  </a:cubicBezTo>
                  <a:cubicBezTo>
                    <a:pt x="31331" y="265570"/>
                    <a:pt x="0" y="201613"/>
                    <a:pt x="0" y="133832"/>
                  </a:cubicBezTo>
                  <a:cubicBezTo>
                    <a:pt x="0" y="91605"/>
                    <a:pt x="6502" y="67920"/>
                    <a:pt x="24232" y="43421"/>
                  </a:cubicBezTo>
                  <a:cubicBezTo>
                    <a:pt x="40513" y="20917"/>
                    <a:pt x="54750" y="12700"/>
                    <a:pt x="90868" y="4280"/>
                  </a:cubicBezTo>
                  <a:cubicBezTo>
                    <a:pt x="103264" y="1384"/>
                    <a:pt x="115532" y="0"/>
                    <a:pt x="127686" y="546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3333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BE7BA1D2-1307-044D-B3DF-BA556C5C147B}"/>
              </a:ext>
            </a:extLst>
          </p:cNvPr>
          <p:cNvSpPr/>
          <p:nvPr/>
        </p:nvSpPr>
        <p:spPr>
          <a:xfrm>
            <a:off x="3148187" y="1847578"/>
            <a:ext cx="599515" cy="59951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3" name="Oval 17">
            <a:extLst>
              <a:ext uri="{FF2B5EF4-FFF2-40B4-BE49-F238E27FC236}">
                <a16:creationId xmlns:a16="http://schemas.microsoft.com/office/drawing/2014/main" id="{EC01056D-1E9D-A544-AA2B-02917DDCA8CE}"/>
              </a:ext>
            </a:extLst>
          </p:cNvPr>
          <p:cNvSpPr/>
          <p:nvPr/>
        </p:nvSpPr>
        <p:spPr>
          <a:xfrm>
            <a:off x="8341709" y="1835218"/>
            <a:ext cx="599515" cy="59951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010" y="2033574"/>
            <a:ext cx="469433" cy="28653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256" y="1967089"/>
            <a:ext cx="286537" cy="35359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530" y="1979285"/>
            <a:ext cx="268247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88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BauGB (2)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473337" y="1721878"/>
            <a:ext cx="10288755" cy="4449600"/>
          </a:xfrm>
        </p:spPr>
        <p:txBody>
          <a:bodyPr/>
          <a:lstStyle/>
          <a:p>
            <a:r>
              <a:rPr lang="de-DE" sz="2000" b="1" dirty="0"/>
              <a:t>Privilegierung von Solaranlagen in § 35 Abs. 1 S. 1 Nr. 8 </a:t>
            </a:r>
            <a:r>
              <a:rPr lang="de-DE" sz="2000" b="1" dirty="0" err="1"/>
              <a:t>lit</a:t>
            </a:r>
            <a:r>
              <a:rPr lang="de-DE" sz="2000" b="1" dirty="0"/>
              <a:t>. b BauGB</a:t>
            </a:r>
          </a:p>
          <a:p>
            <a:pPr marL="357188" lvl="1" indent="182563">
              <a:buNone/>
            </a:pPr>
            <a:r>
              <a:rPr lang="de-DE" sz="2000" dirty="0"/>
              <a:t>„[…] der Nutzung solarer Strahlungsenergie dient</a:t>
            </a:r>
          </a:p>
          <a:p>
            <a:pPr marL="1254125" indent="-539750">
              <a:buNone/>
            </a:pPr>
            <a:r>
              <a:rPr lang="de-DE" sz="2000" dirty="0"/>
              <a:t>b) auf einer Fläche längs von</a:t>
            </a:r>
          </a:p>
          <a:p>
            <a:pPr marL="1254125" indent="0">
              <a:buNone/>
            </a:pPr>
            <a:r>
              <a:rPr lang="de-DE" sz="2000" dirty="0" err="1"/>
              <a:t>aa</a:t>
            </a:r>
            <a:r>
              <a:rPr lang="de-DE" sz="2000" dirty="0"/>
              <a:t>) Autobahnen oder</a:t>
            </a:r>
          </a:p>
          <a:p>
            <a:pPr marL="1706563" indent="-452438">
              <a:buNone/>
            </a:pPr>
            <a:r>
              <a:rPr lang="de-DE" sz="2000" dirty="0" err="1"/>
              <a:t>bb</a:t>
            </a:r>
            <a:r>
              <a:rPr lang="de-DE" sz="2000" dirty="0"/>
              <a:t>) Schienenwegen des übergeordneten Netzes im Sinne des </a:t>
            </a:r>
            <a:br>
              <a:rPr lang="de-DE" sz="2000" dirty="0"/>
            </a:br>
            <a:r>
              <a:rPr lang="de-DE" sz="2000" dirty="0"/>
              <a:t>§ 2b des Allgemeinen Eisenbahngesetzes mit mindestens zwei Hauptgleisen</a:t>
            </a:r>
          </a:p>
          <a:p>
            <a:pPr marL="984250" indent="0">
              <a:buNone/>
            </a:pPr>
            <a:r>
              <a:rPr lang="de-DE" sz="2000" dirty="0"/>
              <a:t>und in einer Entfernung zu diesen von bis zu 200 Metern, gemessen vom äußeren Rand der Fahrbahn.</a:t>
            </a:r>
          </a:p>
          <a:p>
            <a:r>
              <a:rPr lang="de-DE" sz="2000" b="1" dirty="0"/>
              <a:t>Gilt auch für Agri-PV</a:t>
            </a:r>
          </a:p>
        </p:txBody>
      </p:sp>
    </p:spTree>
    <p:extLst>
      <p:ext uri="{BB962C8B-B14F-4D97-AF65-F5344CB8AC3E}">
        <p14:creationId xmlns:p14="http://schemas.microsoft.com/office/powerpoint/2010/main" val="3173737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el 1">
            <a:extLst>
              <a:ext uri="{FF2B5EF4-FFF2-40B4-BE49-F238E27FC236}">
                <a16:creationId xmlns:a16="http://schemas.microsoft.com/office/drawing/2014/main" id="{CEF33130-8050-E6E2-10BE-E4129C2260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BauGB (3)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15BAAE-A5A1-FC6C-C748-CE2881D875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5925" y="1628800"/>
            <a:ext cx="10296525" cy="4448175"/>
          </a:xfrm>
        </p:spPr>
        <p:txBody>
          <a:bodyPr/>
          <a:lstStyle/>
          <a:p>
            <a:pPr>
              <a:defRPr/>
            </a:pPr>
            <a:r>
              <a:rPr lang="de-DE" sz="2000" b="1" dirty="0"/>
              <a:t>Privilegierung von Solaranlagen in § 35 Abs. 1 S. 1 Nr. 9 BauGB</a:t>
            </a:r>
          </a:p>
          <a:p>
            <a:pPr marL="627063" lvl="1" indent="-87313">
              <a:buFont typeface="Wingdings" panose="05000000000000000000" pitchFamily="2" charset="2"/>
              <a:buNone/>
              <a:defRPr/>
            </a:pPr>
            <a:r>
              <a:rPr lang="de-DE" sz="2000" dirty="0"/>
              <a:t>„[…] der Nutzung solarer Strahlungsenergie durch besondere Solaranlagen </a:t>
            </a:r>
            <a:r>
              <a:rPr lang="de-DE" sz="2000" b="1" dirty="0" err="1"/>
              <a:t>i.S.d</a:t>
            </a:r>
            <a:r>
              <a:rPr lang="de-DE" sz="2000" b="1" dirty="0"/>
              <a:t>. </a:t>
            </a:r>
            <a:r>
              <a:rPr lang="de-DE" sz="20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§ 48 Abs. 1 Satz 1 Nr. 5 </a:t>
            </a:r>
            <a:r>
              <a:rPr lang="de-DE" sz="2000" b="1" dirty="0" err="1">
                <a:solidFill>
                  <a:schemeClr val="accent4">
                    <a:lumMod val="50000"/>
                    <a:lumOff val="50000"/>
                  </a:schemeClr>
                </a:solidFill>
              </a:rPr>
              <a:t>lit</a:t>
            </a:r>
            <a:r>
              <a:rPr lang="de-DE" sz="20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. a, b oder c EEG </a:t>
            </a:r>
            <a:r>
              <a:rPr lang="de-DE" sz="2000" dirty="0"/>
              <a:t>dient, unter folgenden Voraussetzungen:</a:t>
            </a:r>
            <a:endParaRPr lang="de-DE" sz="2000" b="1" dirty="0"/>
          </a:p>
          <a:p>
            <a:pPr marL="984250" lvl="1" indent="-269875">
              <a:buFont typeface="Wingdings" panose="05000000000000000000" pitchFamily="2" charset="2"/>
              <a:buNone/>
              <a:defRPr/>
            </a:pPr>
            <a:r>
              <a:rPr lang="de-DE" sz="2000" dirty="0"/>
              <a:t>a) das Vorhaben steht in einem räumlich-funktionalen Zusammenhang mit einem Betrieb nach § 35 Abs. 1 S. 1 Nr. 1 oder 2 BauGB</a:t>
            </a:r>
          </a:p>
          <a:p>
            <a:pPr marL="984250" lvl="1" indent="-269875">
              <a:buFont typeface="Wingdings" panose="05000000000000000000" pitchFamily="2" charset="2"/>
              <a:buNone/>
              <a:defRPr/>
            </a:pPr>
            <a:r>
              <a:rPr lang="de-DE" sz="2000" dirty="0"/>
              <a:t>b) die Grundfläche der besonderen Solaranlage überschreitet nicht 25.000 Quadratmeter und </a:t>
            </a:r>
          </a:p>
          <a:p>
            <a:pPr marL="984250" lvl="1" indent="-269875">
              <a:buFont typeface="Wingdings" panose="05000000000000000000" pitchFamily="2" charset="2"/>
              <a:buNone/>
              <a:defRPr/>
            </a:pPr>
            <a:r>
              <a:rPr lang="de-DE" sz="2000" dirty="0"/>
              <a:t>c) es wird je Hofstelle oder Betriebsstandort nur eine Anlage betrieben</a:t>
            </a:r>
          </a:p>
          <a:p>
            <a:pPr marL="984250" lvl="1" indent="-269875">
              <a:buFont typeface="Wingdings" panose="05000000000000000000" pitchFamily="2" charset="2"/>
              <a:buNone/>
              <a:defRPr/>
            </a:pPr>
            <a:endParaRPr lang="de-DE" sz="2000" b="1" dirty="0"/>
          </a:p>
          <a:p>
            <a:pPr marL="182563" indent="-182563">
              <a:defRPr/>
            </a:pPr>
            <a:r>
              <a:rPr lang="de-DE" sz="2000" b="1" dirty="0"/>
              <a:t>Gilt explizit für Agri-PV </a:t>
            </a:r>
          </a:p>
          <a:p>
            <a:pPr marL="182563" indent="-182563">
              <a:defRPr/>
            </a:pPr>
            <a:r>
              <a:rPr lang="de-DE" sz="2000" b="1" dirty="0"/>
              <a:t>Aber: Auch andere Möglichkeiten sind denkbar…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BauGB (4)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469143" y="1412776"/>
            <a:ext cx="10297144" cy="4752528"/>
          </a:xfrm>
        </p:spPr>
        <p:txBody>
          <a:bodyPr/>
          <a:lstStyle/>
          <a:p>
            <a:r>
              <a:rPr lang="de-DE" sz="2000" b="1" dirty="0"/>
              <a:t>Wenn Voraussetzungen für Privilegierung insoweit vorliegen, sind weitere „Hürden“ zu nehmen…</a:t>
            </a:r>
          </a:p>
          <a:p>
            <a:pPr lvl="1"/>
            <a:r>
              <a:rPr lang="de-DE" sz="2000" dirty="0"/>
              <a:t>„Im Außenbereich ist ein Vorhaben nur zulässig, wenn </a:t>
            </a:r>
            <a:r>
              <a:rPr lang="de-DE" sz="2000" b="1" dirty="0"/>
              <a:t>öffentliche Belange </a:t>
            </a:r>
            <a:r>
              <a:rPr lang="de-DE" sz="2000" dirty="0"/>
              <a:t>nicht </a:t>
            </a:r>
            <a:r>
              <a:rPr lang="de-DE" sz="2000" b="1" dirty="0"/>
              <a:t>entgegenstehen</a:t>
            </a:r>
            <a:r>
              <a:rPr lang="de-DE" sz="2000" dirty="0"/>
              <a:t>, die </a:t>
            </a:r>
            <a:r>
              <a:rPr lang="de-DE" sz="2000" b="1" dirty="0"/>
              <a:t>ausreichende Erschließung </a:t>
            </a:r>
            <a:r>
              <a:rPr lang="de-DE" sz="2000" dirty="0"/>
              <a:t>gesichert ist und wenn es […] (vgl. § 35 Abs. 1 BauGB)“</a:t>
            </a:r>
          </a:p>
          <a:p>
            <a:r>
              <a:rPr lang="de-DE" sz="2000" b="1" dirty="0"/>
              <a:t>Öffentliche Belange </a:t>
            </a:r>
            <a:r>
              <a:rPr lang="de-DE" sz="2000" dirty="0"/>
              <a:t>sind in § 35 Abs. 3 BauGB nicht abschließend aufgeführt („insbesondere“):</a:t>
            </a:r>
          </a:p>
          <a:p>
            <a:pPr lvl="1"/>
            <a:r>
              <a:rPr lang="de-DE" sz="2000" dirty="0"/>
              <a:t>Darstellungen des Flächennutzungsplans, eines Landschaftsplans oder sonstigen Plans, insbesondere des Wasser-, Abfall- oder Immissionsschutzrechts</a:t>
            </a:r>
          </a:p>
          <a:p>
            <a:pPr lvl="1"/>
            <a:r>
              <a:rPr lang="de-DE" sz="2000" dirty="0"/>
              <a:t>Schädliche Umwelteinwirkungen </a:t>
            </a:r>
          </a:p>
          <a:p>
            <a:pPr lvl="1"/>
            <a:r>
              <a:rPr lang="de-DE" sz="2000" dirty="0"/>
              <a:t>Belange des Naturschutzes und der Landschaftspflege, des Bodenschutzes, des Denkmalschutzes, die natürliche Eigenart der Landschaft und ihr Erholungswert, das Orts- und Landschaftsbild</a:t>
            </a:r>
          </a:p>
          <a:p>
            <a:pPr lvl="1"/>
            <a:r>
              <a:rPr lang="de-DE" sz="20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431559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BauGB (5)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522809" y="1484784"/>
            <a:ext cx="10297144" cy="4752528"/>
          </a:xfrm>
        </p:spPr>
        <p:txBody>
          <a:bodyPr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DC0C23"/>
              </a:buClr>
              <a:buSzPct val="75000"/>
              <a:buFont typeface="Wingdings 3" panose="05040102010807070707" pitchFamily="18" charset="2"/>
              <a:buChar char="}"/>
              <a:tabLst/>
              <a:defRPr/>
            </a:pP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Wenn Voraussetzungen für Privilegierung insoweit vorliegen, sind weitere „Hürden“ zu nehmen…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(Fortsetzung)</a:t>
            </a:r>
          </a:p>
          <a:p>
            <a:pPr lvl="1"/>
            <a:r>
              <a:rPr lang="de-DE" sz="2000" dirty="0"/>
              <a:t>„Die nach den Absätzen 1 bis 4 zulässigen Vorhaben sind in einer flächensparenden, die </a:t>
            </a:r>
            <a:r>
              <a:rPr lang="de-DE" sz="2000" b="1" dirty="0"/>
              <a:t>Bodenversiegelung</a:t>
            </a:r>
            <a:r>
              <a:rPr lang="de-DE" sz="2000" dirty="0"/>
              <a:t> auf das </a:t>
            </a:r>
            <a:r>
              <a:rPr lang="de-DE" sz="2000" b="1" dirty="0"/>
              <a:t>notwendige Maß begrenzenden und den Außenbereich schonenden Weise auszuführen</a:t>
            </a:r>
            <a:r>
              <a:rPr lang="de-DE" sz="2000" dirty="0"/>
              <a:t>. Für Vorhaben nach </a:t>
            </a:r>
            <a:r>
              <a:rPr lang="de-DE" sz="2000" b="1" dirty="0"/>
              <a:t>Absatz 1 </a:t>
            </a:r>
            <a:r>
              <a:rPr lang="de-DE" sz="2000" dirty="0"/>
              <a:t>Nummer 2 bis 6, </a:t>
            </a:r>
            <a:r>
              <a:rPr lang="de-DE" sz="2000" b="1" dirty="0"/>
              <a:t>8 Buchstabe b </a:t>
            </a:r>
            <a:r>
              <a:rPr lang="de-DE" sz="2000" dirty="0"/>
              <a:t>und </a:t>
            </a:r>
            <a:r>
              <a:rPr lang="de-DE" sz="2000" b="1" dirty="0"/>
              <a:t>Nummer 9 (!) </a:t>
            </a:r>
            <a:r>
              <a:rPr lang="de-DE" sz="2000" dirty="0"/>
              <a:t>ist als weitere Zulässigkeitsvoraussetzung eine </a:t>
            </a:r>
            <a:r>
              <a:rPr lang="de-DE" sz="2000" b="1" dirty="0"/>
              <a:t>Verpflichtungserklärung </a:t>
            </a:r>
            <a:r>
              <a:rPr lang="de-DE" sz="2000" dirty="0"/>
              <a:t>abzugeben, </a:t>
            </a:r>
            <a:r>
              <a:rPr lang="de-DE" sz="2000" b="1" dirty="0"/>
              <a:t>das Vorhaben nach dauerhafter Aufgabe der zulässigen Nutzung zurückzubauen und Bodenversiegelungen zu beseitigen</a:t>
            </a:r>
            <a:r>
              <a:rPr lang="de-DE" sz="2000" dirty="0"/>
              <a:t>; bei einer nach Absatz 1 Nummer 2 bis 6, 8 Buchstabe b und Nummer 9 zulässigen Nutzungsänderung ist die Rückbauverpflichtung zu übernehmen, bei einer nach Absatz 1 Nummer 1 oder Absatz 2 zulässigen Nutzungsänderung entfällt sie. Die </a:t>
            </a:r>
            <a:r>
              <a:rPr lang="de-DE" sz="2000" b="1" dirty="0"/>
              <a:t>Baugenehmigungsbehörde soll durch </a:t>
            </a:r>
            <a:r>
              <a:rPr lang="de-DE" sz="2000" dirty="0"/>
              <a:t>nach Landesrecht vorgesehene </a:t>
            </a:r>
            <a:r>
              <a:rPr lang="de-DE" sz="2000" b="1" dirty="0"/>
              <a:t>Baulast oder in anderer Weise die Einhaltung der Verpflichtung nach Satz 2 </a:t>
            </a:r>
            <a:r>
              <a:rPr lang="de-DE" sz="2000" dirty="0"/>
              <a:t>sowie nach Absatz 4 Satz 1 Nummer 1 Buchstabe g </a:t>
            </a:r>
            <a:r>
              <a:rPr lang="de-DE" sz="2000" b="1" dirty="0"/>
              <a:t>sicherstellen</a:t>
            </a:r>
            <a:r>
              <a:rPr lang="de-DE" sz="2000" dirty="0"/>
              <a:t>.“</a:t>
            </a:r>
          </a:p>
          <a:p>
            <a:pPr marL="0" indent="0">
              <a:buNone/>
            </a:pP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582743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877837-3030-69A0-7BAB-E394C441D1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763" y="1698625"/>
            <a:ext cx="11017250" cy="4392613"/>
          </a:xfrm>
        </p:spPr>
        <p:txBody>
          <a:bodyPr/>
          <a:lstStyle/>
          <a:p>
            <a:pPr eaLnBrk="1" hangingPunct="1">
              <a:defRPr/>
            </a:pPr>
            <a:r>
              <a:rPr lang="de-DE" sz="2000" dirty="0"/>
              <a:t>Einführung</a:t>
            </a:r>
          </a:p>
          <a:p>
            <a:pPr eaLnBrk="1" hangingPunct="1">
              <a:defRPr/>
            </a:pPr>
            <a:r>
              <a:rPr lang="de-DE" sz="2000" dirty="0"/>
              <a:t>EEG</a:t>
            </a:r>
          </a:p>
          <a:p>
            <a:pPr>
              <a:defRPr/>
            </a:pPr>
            <a:r>
              <a:rPr lang="de-DE" sz="2000" dirty="0"/>
              <a:t>Baugesetzbuch (BauGB) </a:t>
            </a:r>
          </a:p>
          <a:p>
            <a:pPr>
              <a:defRPr/>
            </a:pPr>
            <a:r>
              <a:rPr lang="de-DE" sz="2000" b="1" dirty="0"/>
              <a:t>Steuerrecht</a:t>
            </a:r>
          </a:p>
          <a:p>
            <a:pPr>
              <a:defRPr/>
            </a:pPr>
            <a:r>
              <a:rPr lang="de-DE" sz="2000" dirty="0"/>
              <a:t>GAPDZV</a:t>
            </a:r>
          </a:p>
          <a:p>
            <a:pPr marL="0" indent="0" eaLnBrk="1" hangingPunct="1">
              <a:buFont typeface="+mj-lt"/>
              <a:buNone/>
              <a:defRPr/>
            </a:pPr>
            <a:endParaRPr lang="de-DE" dirty="0"/>
          </a:p>
        </p:txBody>
      </p:sp>
      <p:sp>
        <p:nvSpPr>
          <p:cNvPr id="20483" name="Titel 2">
            <a:extLst>
              <a:ext uri="{FF2B5EF4-FFF2-40B4-BE49-F238E27FC236}">
                <a16:creationId xmlns:a16="http://schemas.microsoft.com/office/drawing/2014/main" id="{000F37AB-1F1F-ECC8-D478-82F49BE3A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642800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el 1">
            <a:extLst>
              <a:ext uri="{FF2B5EF4-FFF2-40B4-BE49-F238E27FC236}">
                <a16:creationId xmlns:a16="http://schemas.microsoft.com/office/drawing/2014/main" id="{D7547ACF-5571-724A-C109-422DD06CB3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Steuerrecht (1)</a:t>
            </a:r>
          </a:p>
        </p:txBody>
      </p:sp>
      <p:sp>
        <p:nvSpPr>
          <p:cNvPr id="99331" name="Inhaltsplatzhalter 2">
            <a:extLst>
              <a:ext uri="{FF2B5EF4-FFF2-40B4-BE49-F238E27FC236}">
                <a16:creationId xmlns:a16="http://schemas.microsoft.com/office/drawing/2014/main" id="{B458809B-7872-ABEF-727B-1C503E1E21B8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415925" y="1536700"/>
            <a:ext cx="9675813" cy="48561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000" dirty="0">
                <a:cs typeface="Times New Roman" panose="02020603050405020304" pitchFamily="18" charset="0"/>
              </a:rPr>
              <a:t>Wenn auf einer </a:t>
            </a:r>
            <a:r>
              <a:rPr lang="de-DE" altLang="de-DE" sz="2000" b="1" dirty="0">
                <a:cs typeface="Times New Roman" panose="02020603050405020304" pitchFamily="18" charset="0"/>
              </a:rPr>
              <a:t>landwirtschaftlichen Fläche </a:t>
            </a:r>
            <a:r>
              <a:rPr lang="de-DE" altLang="de-DE" sz="2000" dirty="0">
                <a:cs typeface="Times New Roman" panose="02020603050405020304" pitchFamily="18" charset="0"/>
              </a:rPr>
              <a:t>eine Solaranlage errichtet und betrieben wird, </a:t>
            </a:r>
            <a:r>
              <a:rPr lang="de-DE" altLang="de-DE" sz="2000" b="1" dirty="0">
                <a:cs typeface="Times New Roman" panose="02020603050405020304" pitchFamily="18" charset="0"/>
              </a:rPr>
              <a:t>kann</a:t>
            </a:r>
            <a:r>
              <a:rPr lang="de-DE" altLang="de-DE" sz="2000" dirty="0">
                <a:cs typeface="Times New Roman" panose="02020603050405020304" pitchFamily="18" charset="0"/>
              </a:rPr>
              <a:t> dies </a:t>
            </a:r>
            <a:r>
              <a:rPr lang="de-DE" altLang="de-DE" sz="2000" b="1" dirty="0">
                <a:cs typeface="Times New Roman" panose="02020603050405020304" pitchFamily="18" charset="0"/>
              </a:rPr>
              <a:t>steuerrechtliche nachteilig </a:t>
            </a:r>
            <a:r>
              <a:rPr lang="de-DE" altLang="de-DE" sz="2000" dirty="0">
                <a:cs typeface="Times New Roman" panose="02020603050405020304" pitchFamily="18" charset="0"/>
              </a:rPr>
              <a:t>sein</a:t>
            </a:r>
          </a:p>
          <a:p>
            <a:pPr lvl="1" eaLnBrk="1" hangingPunct="1"/>
            <a:r>
              <a:rPr lang="de-DE" altLang="de-DE" sz="2000" b="1" dirty="0">
                <a:solidFill>
                  <a:srgbClr val="000000"/>
                </a:solidFill>
                <a:ea typeface="Corbel" panose="020B0503020204020204" pitchFamily="34" charset="0"/>
                <a:cs typeface="Corbel" panose="020B0503020204020204" pitchFamily="34" charset="0"/>
              </a:rPr>
              <a:t>Erbschaft- und Schenkungsteuer: </a:t>
            </a:r>
            <a:r>
              <a:rPr lang="de-DE" altLang="de-DE" sz="2000" dirty="0">
                <a:solidFill>
                  <a:srgbClr val="000000"/>
                </a:solidFill>
                <a:ea typeface="Corbel" panose="020B0503020204020204" pitchFamily="34" charset="0"/>
                <a:cs typeface="Corbel" panose="020B0503020204020204" pitchFamily="34" charset="0"/>
              </a:rPr>
              <a:t>Fläche wird nicht mehr dem landwirtschaftlichen und forstwirtschaftlichen Betrieb zugeordnet, sondern dem Grundvermögen</a:t>
            </a:r>
          </a:p>
          <a:p>
            <a:pPr lvl="1" eaLnBrk="1" hangingPunct="1"/>
            <a:r>
              <a:rPr lang="de-DE" altLang="de-DE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Grundsteuer: </a:t>
            </a:r>
            <a:r>
              <a:rPr lang="de-DE" altLang="de-DE" sz="2000" dirty="0">
                <a:solidFill>
                  <a:srgbClr val="000000"/>
                </a:solidFill>
                <a:ea typeface="Corbel" panose="020B0503020204020204" pitchFamily="34" charset="0"/>
                <a:cs typeface="Corbel" panose="020B0503020204020204" pitchFamily="34" charset="0"/>
              </a:rPr>
              <a:t>Zuordnung zur Grundsteuer B </a:t>
            </a:r>
          </a:p>
          <a:p>
            <a:pPr lvl="1" eaLnBrk="1" hangingPunct="1"/>
            <a:r>
              <a:rPr lang="de-DE" altLang="de-DE" sz="2000" dirty="0">
                <a:solidFill>
                  <a:srgbClr val="000000"/>
                </a:solidFill>
                <a:ea typeface="Corbel" panose="020B0503020204020204" pitchFamily="34" charset="0"/>
                <a:cs typeface="Corbel" panose="020B0503020204020204" pitchFamily="34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262394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el 1">
            <a:extLst>
              <a:ext uri="{FF2B5EF4-FFF2-40B4-BE49-F238E27FC236}">
                <a16:creationId xmlns:a16="http://schemas.microsoft.com/office/drawing/2014/main" id="{255BEE4C-B7FC-E9BF-3F07-B205B4F43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Steuerrecht (2)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63E9B6-FC45-FDD6-1A58-70D7577DB7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5925" y="1536700"/>
            <a:ext cx="9675813" cy="4856163"/>
          </a:xfrm>
        </p:spPr>
        <p:txBody>
          <a:bodyPr/>
          <a:lstStyle/>
          <a:p>
            <a:pPr eaLnBrk="1" hangingPunct="1">
              <a:defRPr/>
            </a:pPr>
            <a:r>
              <a:rPr lang="de-DE" sz="2000" b="1" dirty="0">
                <a:cs typeface="Times New Roman" panose="02020603050405020304" pitchFamily="18" charset="0"/>
              </a:rPr>
              <a:t>Gleich lautende Erlasse </a:t>
            </a:r>
            <a:r>
              <a:rPr lang="de-DE" sz="2000" dirty="0">
                <a:cs typeface="Times New Roman" panose="02020603050405020304" pitchFamily="18" charset="0"/>
              </a:rPr>
              <a:t>der obersten Finanzbehörden der Länder vom 15. Juli 2022 </a:t>
            </a:r>
            <a:r>
              <a:rPr lang="de-DE" sz="2000" b="1" dirty="0">
                <a:cs typeface="Times New Roman" panose="02020603050405020304" pitchFamily="18" charset="0"/>
              </a:rPr>
              <a:t>Zurechnung und Bewertung von</a:t>
            </a:r>
            <a:r>
              <a:rPr lang="de-DE" sz="2000" dirty="0">
                <a:cs typeface="Times New Roman" panose="02020603050405020304" pitchFamily="18" charset="0"/>
              </a:rPr>
              <a:t> Agri-Fotovoltaik-Anlagen (</a:t>
            </a:r>
            <a:r>
              <a:rPr lang="de-DE" sz="2000" dirty="0" err="1">
                <a:cs typeface="Times New Roman" panose="02020603050405020304" pitchFamily="18" charset="0"/>
              </a:rPr>
              <a:t>BStBl</a:t>
            </a:r>
            <a:r>
              <a:rPr lang="de-DE" sz="2000" dirty="0">
                <a:cs typeface="Times New Roman" panose="02020603050405020304" pitchFamily="18" charset="0"/>
              </a:rPr>
              <a:t> I 2022, S. 1226)</a:t>
            </a:r>
          </a:p>
          <a:p>
            <a:pPr lvl="1" eaLnBrk="1" hangingPunct="1">
              <a:defRPr/>
            </a:pPr>
            <a:r>
              <a:rPr lang="de-DE" sz="2000" dirty="0">
                <a:ea typeface="Times New Roman" panose="02020603050405020304" pitchFamily="18" charset="0"/>
              </a:rPr>
              <a:t>Unter Bezugnahme auf das Ergebnis der Erörterungen mit den obersten Finanzbehörden der Länder gilt zur Zurechnung und Bewertung von </a:t>
            </a:r>
            <a:r>
              <a:rPr lang="de-DE" sz="2000" dirty="0"/>
              <a:t>Agri-Fo</a:t>
            </a:r>
            <a:r>
              <a:rPr lang="de-DE" sz="2000" dirty="0">
                <a:ea typeface="Times New Roman" panose="02020603050405020304" pitchFamily="18" charset="0"/>
              </a:rPr>
              <a:t>tovoltaik-Anlagen für Zwecke der </a:t>
            </a:r>
            <a:r>
              <a:rPr lang="de-DE" sz="2000" b="1" dirty="0">
                <a:ea typeface="Times New Roman" panose="02020603050405020304" pitchFamily="18" charset="0"/>
              </a:rPr>
              <a:t>Grundsteuer</a:t>
            </a:r>
            <a:r>
              <a:rPr lang="de-DE" sz="2000" dirty="0">
                <a:ea typeface="Times New Roman" panose="02020603050405020304" pitchFamily="18" charset="0"/>
              </a:rPr>
              <a:t>, der </a:t>
            </a:r>
            <a:r>
              <a:rPr lang="de-DE" sz="2000" b="1" dirty="0">
                <a:ea typeface="Times New Roman" panose="02020603050405020304" pitchFamily="18" charset="0"/>
              </a:rPr>
              <a:t>Erbschaft- und Schenkungsteuer </a:t>
            </a:r>
            <a:r>
              <a:rPr lang="de-DE" sz="2000" dirty="0">
                <a:ea typeface="Times New Roman" panose="02020603050405020304" pitchFamily="18" charset="0"/>
              </a:rPr>
              <a:t>sowie der </a:t>
            </a:r>
            <a:r>
              <a:rPr lang="de-DE" sz="2000" b="1" dirty="0">
                <a:ea typeface="Times New Roman" panose="02020603050405020304" pitchFamily="18" charset="0"/>
              </a:rPr>
              <a:t>Grunderwerbsteuer</a:t>
            </a:r>
            <a:r>
              <a:rPr lang="de-DE" sz="2000" dirty="0">
                <a:ea typeface="Times New Roman" panose="02020603050405020304" pitchFamily="18" charset="0"/>
              </a:rPr>
              <a:t> das Folgende:</a:t>
            </a:r>
            <a:endParaRPr lang="de-DE" sz="2000" dirty="0">
              <a:ea typeface="Calibri" panose="020F0502020204030204" pitchFamily="34" charset="0"/>
            </a:endParaRPr>
          </a:p>
          <a:p>
            <a:pPr lvl="2" eaLnBrk="1" hangingPunct="1">
              <a:defRPr/>
            </a:pPr>
            <a:r>
              <a:rPr lang="de-DE" sz="2000" dirty="0">
                <a:cs typeface="Times New Roman" panose="02020603050405020304" pitchFamily="18" charset="0"/>
              </a:rPr>
              <a:t>Flächen, auf denen Fotovoltaik-Anlagen stehen, die nach der </a:t>
            </a:r>
            <a:r>
              <a:rPr lang="de-DE" altLang="de-DE" sz="2000" b="1" dirty="0">
                <a:solidFill>
                  <a:srgbClr val="92D050"/>
                </a:solidFill>
              </a:rPr>
              <a:t>DIN SPEC 91434</a:t>
            </a:r>
            <a:r>
              <a:rPr lang="de-DE" altLang="de-DE" sz="1800" b="1" dirty="0">
                <a:solidFill>
                  <a:srgbClr val="92D050"/>
                </a:solidFill>
              </a:rPr>
              <a:t> </a:t>
            </a:r>
            <a:r>
              <a:rPr lang="de-DE" sz="2000" b="1" dirty="0">
                <a:cs typeface="Times New Roman" panose="02020603050405020304" pitchFamily="18" charset="0"/>
              </a:rPr>
              <a:t>Agri-Fotovoltaik-Anlagen der Kategorie I oder II sind</a:t>
            </a:r>
            <a:r>
              <a:rPr lang="de-DE" sz="2000" dirty="0">
                <a:cs typeface="Times New Roman" panose="02020603050405020304" pitchFamily="18" charset="0"/>
              </a:rPr>
              <a:t>, sind dem </a:t>
            </a:r>
            <a:r>
              <a:rPr lang="de-DE" sz="2000" b="1" dirty="0">
                <a:cs typeface="Times New Roman" panose="02020603050405020304" pitchFamily="18" charset="0"/>
              </a:rPr>
              <a:t>land- und forstwirtschaftlichen Vermögen zuzurechnen</a:t>
            </a:r>
            <a:r>
              <a:rPr lang="de-DE" sz="2000" dirty="0">
                <a:cs typeface="Times New Roman" panose="02020603050405020304" pitchFamily="18" charset="0"/>
              </a:rPr>
              <a:t>. Die Bewertung dieser Flächen richtet sich nach der jeweils prägenden Nutzung der zu Grunde liegenden (Kategorie I) bzw. im Umgriff befindlichen (Kategorie II) land- und forstwirtschaftlichen Flächen.</a:t>
            </a: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de-DE" sz="2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027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kt 25" hidden="1">
            <a:extLst>
              <a:ext uri="{FF2B5EF4-FFF2-40B4-BE49-F238E27FC236}">
                <a16:creationId xmlns:a16="http://schemas.microsoft.com/office/drawing/2014/main" id="{B2FC8959-B34A-458D-9B19-F1E7882628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26" name="Objekt 25" hidden="1">
                        <a:extLst>
                          <a:ext uri="{FF2B5EF4-FFF2-40B4-BE49-F238E27FC236}">
                            <a16:creationId xmlns:a16="http://schemas.microsoft.com/office/drawing/2014/main" id="{B2FC8959-B34A-458D-9B19-F1E7882628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Inhaltsplatzhalter 1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de-DE" sz="1700" dirty="0"/>
              <a:t>Jens Vollprecht betreut projektleitend Mandate aus dem Bereich der Erneuerbaren Energien. Dabei ist er derzeit insbesondere mit den </a:t>
            </a:r>
            <a:r>
              <a:rPr lang="de-DE" sz="1700"/>
              <a:t>Themen Nachhaltigkeit, </a:t>
            </a:r>
            <a:r>
              <a:rPr lang="de-DE" sz="1700" dirty="0"/>
              <a:t>Agri-, Moor- und Floating-PV, Wasserstoff und Stromspeicherung befasst. Die Gestaltung von Verträgen für die Beteiligung von Kommunen an Wind- und Solaranlagen und die freiwillige Klimakompensation durch Waldschutz und Aufforstung bilden aktuell weitere Felder der Rechtsberatung. </a:t>
            </a:r>
          </a:p>
          <a:p>
            <a:pPr lvl="1"/>
            <a:endParaRPr lang="de-DE" sz="1800" dirty="0"/>
          </a:p>
          <a:p>
            <a:pPr lvl="1"/>
            <a:r>
              <a:rPr lang="de-DE" dirty="0"/>
              <a:t>Geboren 1970 in Brake/Unterweser</a:t>
            </a:r>
          </a:p>
          <a:p>
            <a:pPr lvl="1"/>
            <a:r>
              <a:rPr lang="de-DE" dirty="0"/>
              <a:t>Studium der Forstwissenschaften in Freiburg u. Göttingen</a:t>
            </a:r>
          </a:p>
          <a:p>
            <a:pPr lvl="1"/>
            <a:r>
              <a:rPr lang="de-DE" dirty="0"/>
              <a:t>Studium der Rechtswissenschaften in Göttingen u. Hamburg</a:t>
            </a:r>
          </a:p>
          <a:p>
            <a:pPr lvl="1"/>
            <a:r>
              <a:rPr lang="de-DE" dirty="0"/>
              <a:t>2002 bis 2004 Referendariat in Niedersachsen (OLG Celle)</a:t>
            </a:r>
          </a:p>
          <a:p>
            <a:pPr lvl="1"/>
            <a:r>
              <a:rPr lang="de-DE" dirty="0"/>
              <a:t>Seit 2005 Rechtsanwalt bei BBH Berlin</a:t>
            </a:r>
          </a:p>
          <a:p>
            <a:pPr lvl="1"/>
            <a:r>
              <a:rPr lang="de-DE" dirty="0"/>
              <a:t>Seit 2013 Partner bei BBH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486212A7-084C-4947-99A2-240ABF6002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Bef>
                <a:spcPts val="600"/>
              </a:spcBef>
              <a:buClr>
                <a:schemeClr val="accent4"/>
              </a:buClr>
              <a:buSzPct val="75000"/>
            </a:pPr>
            <a:r>
              <a:rPr lang="de-DE" sz="1600" b="1" dirty="0">
                <a:solidFill>
                  <a:schemeClr val="tx2"/>
                </a:solidFill>
                <a:latin typeface="Corbel" panose="020B0503020204020204" pitchFamily="34" charset="0"/>
              </a:rPr>
              <a:t>Rechtsanwalt · Dipl.-Forstwirt · Partner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522CDE40-EEF2-446C-9C13-ACA4632314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Bef>
                <a:spcPts val="600"/>
              </a:spcBef>
              <a:buClr>
                <a:schemeClr val="accent4"/>
              </a:buClr>
              <a:buSzPct val="75000"/>
            </a:pPr>
            <a:r>
              <a:rPr lang="de-DE" sz="1600" dirty="0">
                <a:solidFill>
                  <a:schemeClr val="tx2"/>
                </a:solidFill>
                <a:latin typeface="Corbel" panose="020B0503020204020204" pitchFamily="34" charset="0"/>
              </a:rPr>
              <a:t>10179 Berlin · Magazinstr. 15-16 · +49 (0)30 611 28 40-133 ·  jens.vollprecht@bbh-online.de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Jens Vollprecht</a:t>
            </a:r>
          </a:p>
        </p:txBody>
      </p:sp>
      <p:pic>
        <p:nvPicPr>
          <p:cNvPr id="80" name="Bildplatzhalter 3">
            <a:extLst>
              <a:ext uri="{FF2B5EF4-FFF2-40B4-BE49-F238E27FC236}">
                <a16:creationId xmlns:a16="http://schemas.microsoft.com/office/drawing/2014/main" id="{E29BF356-FA4F-E205-E7CE-1A87C83C57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" b="7290"/>
          <a:stretch/>
        </p:blipFill>
        <p:spPr>
          <a:xfrm>
            <a:off x="407988" y="1773238"/>
            <a:ext cx="2627312" cy="3024187"/>
          </a:xfrm>
        </p:spPr>
      </p:pic>
    </p:spTree>
    <p:extLst>
      <p:ext uri="{BB962C8B-B14F-4D97-AF65-F5344CB8AC3E}">
        <p14:creationId xmlns:p14="http://schemas.microsoft.com/office/powerpoint/2010/main" val="19148934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el 1">
            <a:extLst>
              <a:ext uri="{FF2B5EF4-FFF2-40B4-BE49-F238E27FC236}">
                <a16:creationId xmlns:a16="http://schemas.microsoft.com/office/drawing/2014/main" id="{27F55C9E-2B3B-3576-6341-9BA4094586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Steuerrecht (3)</a:t>
            </a:r>
          </a:p>
        </p:txBody>
      </p:sp>
      <p:sp>
        <p:nvSpPr>
          <p:cNvPr id="99331" name="Inhaltsplatzhalter 2">
            <a:extLst>
              <a:ext uri="{FF2B5EF4-FFF2-40B4-BE49-F238E27FC236}">
                <a16:creationId xmlns:a16="http://schemas.microsoft.com/office/drawing/2014/main" id="{159A0D65-A997-6A93-941E-2E0C960688CB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414338" y="1536700"/>
            <a:ext cx="9675812" cy="48561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sz="2000" dirty="0">
                <a:cs typeface="Times New Roman" panose="02020603050405020304" pitchFamily="18" charset="0"/>
              </a:rPr>
              <a:t>Falls die Anforderungen der </a:t>
            </a:r>
            <a:r>
              <a:rPr lang="de-DE" altLang="de-DE" sz="2000" b="1" dirty="0">
                <a:solidFill>
                  <a:srgbClr val="92D050"/>
                </a:solidFill>
              </a:rPr>
              <a:t>DIN SPEC 91434</a:t>
            </a:r>
            <a:r>
              <a:rPr lang="de-DE" altLang="de-DE" b="1" dirty="0">
                <a:solidFill>
                  <a:srgbClr val="92D050"/>
                </a:solidFill>
              </a:rPr>
              <a:t> </a:t>
            </a:r>
            <a:r>
              <a:rPr lang="de-DE" altLang="de-DE" sz="2000" b="1" dirty="0">
                <a:cs typeface="Times New Roman" panose="02020603050405020304" pitchFamily="18" charset="0"/>
              </a:rPr>
              <a:t>nicht erfüllt werden können </a:t>
            </a:r>
            <a:r>
              <a:rPr lang="de-DE" altLang="de-DE" sz="2000" dirty="0">
                <a:cs typeface="Times New Roman" panose="02020603050405020304" pitchFamily="18" charset="0"/>
              </a:rPr>
              <a:t>gibt es noch </a:t>
            </a:r>
            <a:r>
              <a:rPr lang="de-DE" altLang="de-DE" sz="2000" b="1" dirty="0">
                <a:cs typeface="Times New Roman" panose="02020603050405020304" pitchFamily="18" charset="0"/>
              </a:rPr>
              <a:t>andere Möglichkeiten, </a:t>
            </a:r>
            <a:r>
              <a:rPr lang="de-DE" altLang="de-DE" sz="2000" dirty="0">
                <a:cs typeface="Times New Roman" panose="02020603050405020304" pitchFamily="18" charset="0"/>
              </a:rPr>
              <a:t>z.B. Beteiligung der Grundstückseigentümer an Betreibergesellschaft</a:t>
            </a: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de-DE" altLang="de-DE" sz="2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8141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877837-3030-69A0-7BAB-E394C441D1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763" y="1698625"/>
            <a:ext cx="11017250" cy="4392613"/>
          </a:xfrm>
        </p:spPr>
        <p:txBody>
          <a:bodyPr/>
          <a:lstStyle/>
          <a:p>
            <a:pPr eaLnBrk="1" hangingPunct="1">
              <a:defRPr/>
            </a:pPr>
            <a:r>
              <a:rPr lang="de-DE" sz="2000" dirty="0"/>
              <a:t>Einführung</a:t>
            </a:r>
          </a:p>
          <a:p>
            <a:pPr eaLnBrk="1" hangingPunct="1">
              <a:defRPr/>
            </a:pPr>
            <a:r>
              <a:rPr lang="de-DE" sz="2000" dirty="0"/>
              <a:t>EEG</a:t>
            </a:r>
          </a:p>
          <a:p>
            <a:pPr>
              <a:defRPr/>
            </a:pPr>
            <a:r>
              <a:rPr lang="de-DE" sz="2000" dirty="0"/>
              <a:t>Baugesetzbuch (BauGB) </a:t>
            </a:r>
          </a:p>
          <a:p>
            <a:pPr>
              <a:defRPr/>
            </a:pPr>
            <a:r>
              <a:rPr lang="de-DE" sz="2000" dirty="0"/>
              <a:t>Steuerrecht</a:t>
            </a:r>
          </a:p>
          <a:p>
            <a:pPr>
              <a:defRPr/>
            </a:pPr>
            <a:r>
              <a:rPr lang="de-DE" sz="2000" b="1" dirty="0"/>
              <a:t>GAPDZV</a:t>
            </a:r>
          </a:p>
          <a:p>
            <a:pPr marL="0" indent="0" eaLnBrk="1" hangingPunct="1">
              <a:buFont typeface="+mj-lt"/>
              <a:buNone/>
              <a:defRPr/>
            </a:pPr>
            <a:endParaRPr lang="de-DE" dirty="0"/>
          </a:p>
        </p:txBody>
      </p:sp>
      <p:sp>
        <p:nvSpPr>
          <p:cNvPr id="20483" name="Titel 2">
            <a:extLst>
              <a:ext uri="{FF2B5EF4-FFF2-40B4-BE49-F238E27FC236}">
                <a16:creationId xmlns:a16="http://schemas.microsoft.com/office/drawing/2014/main" id="{000F37AB-1F1F-ECC8-D478-82F49BE3A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022058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el 1">
            <a:extLst>
              <a:ext uri="{FF2B5EF4-FFF2-40B4-BE49-F238E27FC236}">
                <a16:creationId xmlns:a16="http://schemas.microsoft.com/office/drawing/2014/main" id="{BDA6F521-82A9-BE5B-D8E2-FD4C7B33F6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EU-Agrarbeihilfen: GAPDZV (1)</a:t>
            </a:r>
          </a:p>
        </p:txBody>
      </p:sp>
      <p:sp>
        <p:nvSpPr>
          <p:cNvPr id="97283" name="Inhaltsplatzhalter 2">
            <a:extLst>
              <a:ext uri="{FF2B5EF4-FFF2-40B4-BE49-F238E27FC236}">
                <a16:creationId xmlns:a16="http://schemas.microsoft.com/office/drawing/2014/main" id="{B6933A43-5D0F-E997-B1A4-BF99128A58F4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415925" y="1544638"/>
            <a:ext cx="10792643" cy="44497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000" dirty="0"/>
              <a:t>GAP-Direktzahlungen-Verordnung (GAPDZV)</a:t>
            </a:r>
          </a:p>
          <a:p>
            <a:pPr lvl="1"/>
            <a:r>
              <a:rPr lang="de-DE" altLang="de-DE" sz="2000" dirty="0"/>
              <a:t>§ 12 Abs. 1 GAPDZV: „</a:t>
            </a:r>
            <a:r>
              <a:rPr lang="de-DE" sz="2000" dirty="0"/>
              <a:t>Eine landwirtschaftliche Fläche, die </a:t>
            </a:r>
            <a:r>
              <a:rPr lang="de-DE" sz="2000" b="1" dirty="0">
                <a:solidFill>
                  <a:schemeClr val="tx2"/>
                </a:solidFill>
              </a:rPr>
              <a:t>auch für eine nichtlandwirtschaftliche Tätigkeit</a:t>
            </a:r>
            <a:r>
              <a:rPr lang="de-DE" sz="2000" b="1" dirty="0"/>
              <a:t> genutzt wird</a:t>
            </a:r>
            <a:r>
              <a:rPr lang="de-DE" sz="2000" dirty="0"/>
              <a:t>, wird </a:t>
            </a:r>
            <a:r>
              <a:rPr lang="de-DE" sz="2000" b="1" dirty="0"/>
              <a:t>hauptsächlich für </a:t>
            </a:r>
            <a:r>
              <a:rPr lang="de-DE" sz="2000" dirty="0"/>
              <a:t>eine </a:t>
            </a:r>
            <a:r>
              <a:rPr lang="de-DE" sz="2000" b="1" dirty="0"/>
              <a:t>landwirtschaftliche</a:t>
            </a:r>
            <a:r>
              <a:rPr lang="de-DE" sz="2000" dirty="0"/>
              <a:t> Tätigkeit genutzt, </a:t>
            </a:r>
            <a:r>
              <a:rPr lang="de-DE" sz="2000" b="1" dirty="0"/>
              <a:t>wenn</a:t>
            </a:r>
            <a:r>
              <a:rPr lang="de-DE" sz="2000" dirty="0"/>
              <a:t> die landwirtschaftliche Tätigkeit auf der Fläche ausgeübt werden kann, </a:t>
            </a:r>
            <a:r>
              <a:rPr lang="de-DE" sz="2000" b="1" dirty="0"/>
              <a:t>ohne</a:t>
            </a:r>
            <a:r>
              <a:rPr lang="de-DE" sz="2000" dirty="0"/>
              <a:t> durch die nichtlandwirtschaftliche Tätigkeit </a:t>
            </a:r>
            <a:r>
              <a:rPr lang="de-DE" sz="2000" b="1" dirty="0"/>
              <a:t>stark eingeschränkt zu sein</a:t>
            </a:r>
            <a:r>
              <a:rPr lang="de-DE" sz="2000" dirty="0"/>
              <a:t>.“</a:t>
            </a:r>
          </a:p>
          <a:p>
            <a:pPr lvl="1"/>
            <a:r>
              <a:rPr lang="de-DE" altLang="de-DE" sz="2000" dirty="0"/>
              <a:t>§ 12 Abs. 4 Nr. 6 GAPDZV: „U</a:t>
            </a:r>
            <a:r>
              <a:rPr lang="de-DE" sz="2000" dirty="0"/>
              <a:t>nbeschadet dessen, ob eine Fläche eine landwirtschaftliche Fläche ist, werden insbesondere folgende Flächen </a:t>
            </a:r>
            <a:r>
              <a:rPr lang="de-DE" sz="2000" b="1" dirty="0">
                <a:solidFill>
                  <a:schemeClr val="tx2"/>
                </a:solidFill>
              </a:rPr>
              <a:t>hauptsächlich </a:t>
            </a:r>
            <a:r>
              <a:rPr lang="de-DE" sz="2000" b="1" dirty="0"/>
              <a:t>für eine </a:t>
            </a:r>
            <a:r>
              <a:rPr lang="de-DE" sz="2000" b="1" dirty="0">
                <a:solidFill>
                  <a:schemeClr val="tx2"/>
                </a:solidFill>
              </a:rPr>
              <a:t>nichtlandwirtschaftliche </a:t>
            </a:r>
            <a:r>
              <a:rPr lang="de-DE" sz="2000" dirty="0"/>
              <a:t>Tätigkeit genutzt: […] </a:t>
            </a:r>
            <a:r>
              <a:rPr lang="de-DE" altLang="de-DE" sz="2000" dirty="0"/>
              <a:t>Flächen, auf denen sich Anlagen zur Nutzung von </a:t>
            </a:r>
            <a:r>
              <a:rPr lang="de-DE" altLang="de-DE" sz="2000" b="1" dirty="0">
                <a:solidFill>
                  <a:schemeClr val="tx2"/>
                </a:solidFill>
              </a:rPr>
              <a:t>solarer Strahlungsenergie </a:t>
            </a:r>
            <a:r>
              <a:rPr lang="de-DE" altLang="de-DE" sz="2000" dirty="0"/>
              <a:t>befinden, […]“</a:t>
            </a:r>
          </a:p>
        </p:txBody>
      </p:sp>
    </p:spTree>
    <p:extLst>
      <p:ext uri="{BB962C8B-B14F-4D97-AF65-F5344CB8AC3E}">
        <p14:creationId xmlns:p14="http://schemas.microsoft.com/office/powerpoint/2010/main" val="3203729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el 1">
            <a:extLst>
              <a:ext uri="{FF2B5EF4-FFF2-40B4-BE49-F238E27FC236}">
                <a16:creationId xmlns:a16="http://schemas.microsoft.com/office/drawing/2014/main" id="{B2ED2685-B1C7-3228-8A8A-4A6D3E926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EU-Agrarbeihilfen: GAPDZV (2)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E04471-7E84-823C-E26A-11EA1099A4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5925" y="1544638"/>
            <a:ext cx="9675813" cy="4620666"/>
          </a:xfrm>
        </p:spPr>
        <p:txBody>
          <a:bodyPr/>
          <a:lstStyle/>
          <a:p>
            <a:pPr eaLnBrk="1" hangingPunct="1">
              <a:defRPr/>
            </a:pPr>
            <a:r>
              <a:rPr lang="de-DE" sz="2000" dirty="0"/>
              <a:t>GAPDZV (Fortsetzung):</a:t>
            </a:r>
          </a:p>
          <a:p>
            <a:pPr lvl="1" eaLnBrk="1" hangingPunct="1">
              <a:defRPr/>
            </a:pPr>
            <a:r>
              <a:rPr lang="de-DE" altLang="de-DE" sz="2000" dirty="0"/>
              <a:t>„[…] </a:t>
            </a:r>
            <a:r>
              <a:rPr lang="de-DE" altLang="de-DE" sz="2000" b="1" dirty="0">
                <a:solidFill>
                  <a:schemeClr val="tx2"/>
                </a:solidFill>
              </a:rPr>
              <a:t>es sei denn</a:t>
            </a:r>
            <a:r>
              <a:rPr lang="de-DE" altLang="de-DE" sz="2000" dirty="0"/>
              <a:t>, der Betriebsinhaber weist nach, dass es sich um eine </a:t>
            </a:r>
            <a:r>
              <a:rPr lang="de-DE" altLang="de-DE" sz="2000" b="1" dirty="0"/>
              <a:t>Agri-Photovoltaik -Anlage </a:t>
            </a:r>
            <a:r>
              <a:rPr lang="de-DE" altLang="de-DE" sz="2000" dirty="0"/>
              <a:t>handelt,“ </a:t>
            </a:r>
          </a:p>
          <a:p>
            <a:pPr lvl="1" eaLnBrk="1" hangingPunct="1">
              <a:defRPr/>
            </a:pPr>
            <a:r>
              <a:rPr lang="de-DE" sz="2000" dirty="0"/>
              <a:t>§ 12 </a:t>
            </a:r>
            <a:r>
              <a:rPr lang="de-DE" sz="2000" b="1" dirty="0"/>
              <a:t>Abs. 5 </a:t>
            </a:r>
            <a:r>
              <a:rPr lang="de-DE" sz="2000" dirty="0"/>
              <a:t>GAPDZV: „Eine</a:t>
            </a:r>
            <a:r>
              <a:rPr lang="de-DE" sz="2000" b="1" dirty="0"/>
              <a:t> Agri-Photovoltaik-Anlage </a:t>
            </a:r>
            <a:r>
              <a:rPr lang="de-DE" sz="2000" dirty="0"/>
              <a:t>im Sinne des Absatzes 4 Nummer 6 </a:t>
            </a:r>
            <a:r>
              <a:rPr lang="de-DE" sz="2000" b="1" dirty="0"/>
              <a:t>ist </a:t>
            </a:r>
            <a:r>
              <a:rPr lang="de-DE" sz="2000" dirty="0"/>
              <a:t>eine auf einer landwirtschaftlichen Fläche errichtete Anlage zur Nutzung von solarer Strahlungsenergie, </a:t>
            </a:r>
            <a:r>
              <a:rPr lang="de-DE" sz="2000" b="1" dirty="0"/>
              <a:t>die</a:t>
            </a:r>
          </a:p>
          <a:p>
            <a:pPr marL="1327150" lvl="1" indent="-342900" eaLnBrk="1" hangingPunct="1">
              <a:defRPr/>
            </a:pPr>
            <a:r>
              <a:rPr lang="de-DE" sz="2000" b="1" dirty="0"/>
              <a:t>eine Bearbeitung</a:t>
            </a:r>
            <a:r>
              <a:rPr lang="de-DE" sz="2000" dirty="0"/>
              <a:t> </a:t>
            </a:r>
            <a:r>
              <a:rPr lang="de-DE" sz="2000" b="1" dirty="0"/>
              <a:t>der Fläche</a:t>
            </a:r>
            <a:r>
              <a:rPr lang="de-DE" sz="2000" dirty="0"/>
              <a:t> unter Einsatz üblicher landwirtschaftlicher Methoden, Maschinen und Geräte </a:t>
            </a:r>
            <a:r>
              <a:rPr lang="de-DE" sz="2000" b="1" dirty="0"/>
              <a:t>nicht ausschließt und</a:t>
            </a:r>
            <a:r>
              <a:rPr lang="de-DE" sz="2000" dirty="0"/>
              <a:t> </a:t>
            </a:r>
          </a:p>
          <a:p>
            <a:pPr marL="1327150" lvl="1" indent="-342900" eaLnBrk="1" hangingPunct="1">
              <a:defRPr/>
            </a:pPr>
            <a:r>
              <a:rPr lang="de-DE" sz="2000" dirty="0"/>
              <a:t>die landwirtschaftlich nutzbare Fläche unter Zugrundelegung der </a:t>
            </a:r>
            <a:r>
              <a:rPr lang="de-DE" sz="2000" b="1" dirty="0">
                <a:solidFill>
                  <a:srgbClr val="92D050"/>
                </a:solidFill>
              </a:rPr>
              <a:t>DIN SPEC 91434 </a:t>
            </a:r>
            <a:r>
              <a:rPr lang="de-DE" sz="2000" b="1" dirty="0"/>
              <a:t>um höchstens 15 Prozent verringert</a:t>
            </a:r>
            <a:r>
              <a:rPr lang="de-DE" sz="2000" dirty="0"/>
              <a:t>.“ </a:t>
            </a:r>
          </a:p>
          <a:p>
            <a:pPr lvl="1">
              <a:defRPr/>
            </a:pPr>
            <a:r>
              <a:rPr lang="de-DE" sz="2000" dirty="0"/>
              <a:t>Ab 01.01.2025 </a:t>
            </a:r>
            <a:r>
              <a:rPr lang="de-DE" sz="2000" b="1" dirty="0"/>
              <a:t>gestrichen</a:t>
            </a:r>
            <a:r>
              <a:rPr lang="de-DE" sz="2000" dirty="0"/>
              <a:t>: „Als förderfähig gelten 85 Prozent der Fläche, die der Ermittlung des Prozentsatzes nach Satz 1 zugrunde liegt.“</a:t>
            </a:r>
          </a:p>
        </p:txBody>
      </p:sp>
    </p:spTree>
    <p:extLst>
      <p:ext uri="{BB962C8B-B14F-4D97-AF65-F5344CB8AC3E}">
        <p14:creationId xmlns:p14="http://schemas.microsoft.com/office/powerpoint/2010/main" val="21854907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265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877837-3030-69A0-7BAB-E394C441D1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763" y="1698625"/>
            <a:ext cx="11017250" cy="4392613"/>
          </a:xfrm>
        </p:spPr>
        <p:txBody>
          <a:bodyPr/>
          <a:lstStyle/>
          <a:p>
            <a:pPr eaLnBrk="1" hangingPunct="1">
              <a:defRPr/>
            </a:pPr>
            <a:r>
              <a:rPr lang="de-DE" sz="2000" dirty="0"/>
              <a:t>Einführung</a:t>
            </a:r>
          </a:p>
          <a:p>
            <a:pPr eaLnBrk="1" hangingPunct="1">
              <a:defRPr/>
            </a:pPr>
            <a:r>
              <a:rPr lang="de-DE" sz="2000" dirty="0"/>
              <a:t>EEG</a:t>
            </a:r>
          </a:p>
          <a:p>
            <a:pPr>
              <a:defRPr/>
            </a:pPr>
            <a:r>
              <a:rPr lang="de-DE" sz="2000" dirty="0"/>
              <a:t>Baugesetzbuch (BauGB) </a:t>
            </a:r>
          </a:p>
          <a:p>
            <a:pPr>
              <a:defRPr/>
            </a:pPr>
            <a:r>
              <a:rPr lang="de-DE" sz="2000" dirty="0"/>
              <a:t>Steuerrecht</a:t>
            </a:r>
          </a:p>
          <a:p>
            <a:pPr>
              <a:defRPr/>
            </a:pPr>
            <a:r>
              <a:rPr lang="de-DE" sz="2000" dirty="0"/>
              <a:t>GAPDZV</a:t>
            </a:r>
          </a:p>
          <a:p>
            <a:pPr marL="0" indent="0" eaLnBrk="1" hangingPunct="1">
              <a:buFont typeface="+mj-lt"/>
              <a:buNone/>
              <a:defRPr/>
            </a:pPr>
            <a:endParaRPr lang="de-DE" dirty="0"/>
          </a:p>
        </p:txBody>
      </p:sp>
      <p:sp>
        <p:nvSpPr>
          <p:cNvPr id="20483" name="Titel 2">
            <a:extLst>
              <a:ext uri="{FF2B5EF4-FFF2-40B4-BE49-F238E27FC236}">
                <a16:creationId xmlns:a16="http://schemas.microsoft.com/office/drawing/2014/main" id="{000F37AB-1F1F-ECC8-D478-82F49BE3A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Agenda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877837-3030-69A0-7BAB-E394C441D1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763" y="1698625"/>
            <a:ext cx="11017250" cy="4392613"/>
          </a:xfrm>
        </p:spPr>
        <p:txBody>
          <a:bodyPr/>
          <a:lstStyle/>
          <a:p>
            <a:pPr eaLnBrk="1" hangingPunct="1">
              <a:defRPr/>
            </a:pPr>
            <a:r>
              <a:rPr lang="de-DE" sz="2000" b="1" dirty="0"/>
              <a:t>Einführung</a:t>
            </a:r>
          </a:p>
          <a:p>
            <a:pPr eaLnBrk="1" hangingPunct="1">
              <a:defRPr/>
            </a:pPr>
            <a:r>
              <a:rPr lang="de-DE" sz="2000" dirty="0"/>
              <a:t>EEG</a:t>
            </a:r>
          </a:p>
          <a:p>
            <a:pPr>
              <a:defRPr/>
            </a:pPr>
            <a:r>
              <a:rPr lang="de-DE" sz="2000" dirty="0"/>
              <a:t>Baugesetzbuch (BauGB) </a:t>
            </a:r>
          </a:p>
          <a:p>
            <a:pPr>
              <a:defRPr/>
            </a:pPr>
            <a:r>
              <a:rPr lang="de-DE" sz="2000" dirty="0"/>
              <a:t>Steuerrecht</a:t>
            </a:r>
          </a:p>
          <a:p>
            <a:pPr>
              <a:defRPr/>
            </a:pPr>
            <a:r>
              <a:rPr lang="de-DE" sz="2000" dirty="0"/>
              <a:t>GAPDZV</a:t>
            </a:r>
          </a:p>
          <a:p>
            <a:pPr marL="0" indent="0" eaLnBrk="1" hangingPunct="1">
              <a:buFont typeface="+mj-lt"/>
              <a:buNone/>
              <a:defRPr/>
            </a:pPr>
            <a:endParaRPr lang="de-DE" dirty="0"/>
          </a:p>
        </p:txBody>
      </p:sp>
      <p:sp>
        <p:nvSpPr>
          <p:cNvPr id="20483" name="Titel 2">
            <a:extLst>
              <a:ext uri="{FF2B5EF4-FFF2-40B4-BE49-F238E27FC236}">
                <a16:creationId xmlns:a16="http://schemas.microsoft.com/office/drawing/2014/main" id="{000F37AB-1F1F-ECC8-D478-82F49BE3A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50927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4175" y="879103"/>
            <a:ext cx="6885961" cy="430887"/>
          </a:xfrm>
          <a:noFill/>
        </p:spPr>
        <p:txBody>
          <a:bodyPr wrap="square">
            <a:spAutoFit/>
          </a:bodyPr>
          <a:lstStyle/>
          <a:p>
            <a:r>
              <a:rPr lang="de-DE" dirty="0"/>
              <a:t>Was ist „Agri-PV“?</a:t>
            </a:r>
            <a:endParaRPr lang="en-US" dirty="0"/>
          </a:p>
        </p:txBody>
      </p:sp>
      <p:sp>
        <p:nvSpPr>
          <p:cNvPr id="13" name="Textfeld 1">
            <a:extLst>
              <a:ext uri="{FF2B5EF4-FFF2-40B4-BE49-F238E27FC236}">
                <a16:creationId xmlns:a16="http://schemas.microsoft.com/office/drawing/2014/main" id="{67E62633-9E3A-48F1-A1BD-CF7454261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877" y="5894992"/>
            <a:ext cx="317842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ct val="4000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tx1"/>
                </a:solidFill>
                <a:latin typeface="Frutiger LT Com 55 Roman" pitchFamily="34" charset="0"/>
              </a:defRPr>
            </a:lvl1pPr>
            <a:lvl2pPr marL="742950" indent="-285750" eaLnBrk="0" hangingPunct="0"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2pPr>
            <a:lvl3pPr marL="11430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3pPr>
            <a:lvl4pPr marL="16002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4pPr>
            <a:lvl5pPr marL="20574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de-DE" altLang="de-DE" sz="900" dirty="0">
                <a:solidFill>
                  <a:schemeClr val="bg1"/>
                </a:solidFill>
              </a:rPr>
              <a:t>Source: REM</a:t>
            </a:r>
          </a:p>
        </p:txBody>
      </p:sp>
      <p:sp>
        <p:nvSpPr>
          <p:cNvPr id="15" name="Textfeld 1">
            <a:extLst>
              <a:ext uri="{FF2B5EF4-FFF2-40B4-BE49-F238E27FC236}">
                <a16:creationId xmlns:a16="http://schemas.microsoft.com/office/drawing/2014/main" id="{F7E3174F-C1C6-48B5-B625-5D5EE8E2C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318" y="4168468"/>
            <a:ext cx="124969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ct val="4000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tx1"/>
                </a:solidFill>
                <a:latin typeface="Frutiger LT Com 55 Roman" pitchFamily="34" charset="0"/>
              </a:defRPr>
            </a:lvl1pPr>
            <a:lvl2pPr marL="742950" indent="-285750" eaLnBrk="0" hangingPunct="0"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2pPr>
            <a:lvl3pPr marL="11430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3pPr>
            <a:lvl4pPr marL="16002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4pPr>
            <a:lvl5pPr marL="20574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de-DE" altLang="de-DE" sz="900" dirty="0">
                <a:solidFill>
                  <a:schemeClr val="bg1"/>
                </a:solidFill>
              </a:rPr>
              <a:t>© Fraunhofer ISE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965E6BA6-E1F4-40FA-8C58-779FFDAB1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75" y="1702981"/>
            <a:ext cx="10369152" cy="461664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defTabSz="914400">
              <a:spcAft>
                <a:spcPts val="1200"/>
              </a:spcAft>
              <a:buSzPct val="75000"/>
              <a:buFont typeface="Marlett" pitchFamily="2" charset="2"/>
              <a:buChar char="4"/>
            </a:pPr>
            <a:r>
              <a:rPr lang="en-US" sz="2000" dirty="0"/>
              <a:t>Wikipedia: “Agrivoltaics is </a:t>
            </a:r>
            <a:r>
              <a:rPr lang="en-US" sz="2000" b="1" dirty="0"/>
              <a:t>co-developing the same area </a:t>
            </a:r>
            <a:r>
              <a:rPr lang="en-US" sz="2000" dirty="0"/>
              <a:t>of land for both </a:t>
            </a:r>
            <a:r>
              <a:rPr lang="en-US" sz="2000" b="1" dirty="0"/>
              <a:t>solar photovoltaic power </a:t>
            </a:r>
            <a:r>
              <a:rPr lang="en-US" sz="2000" dirty="0"/>
              <a:t>as well as for </a:t>
            </a:r>
            <a:r>
              <a:rPr lang="en-US" sz="2000" b="1" dirty="0"/>
              <a:t>agriculture</a:t>
            </a:r>
            <a:r>
              <a:rPr lang="en-US" sz="2000" dirty="0"/>
              <a:t>.”</a:t>
            </a:r>
            <a:endParaRPr lang="de-DE" sz="2000" dirty="0"/>
          </a:p>
          <a:p>
            <a:pPr marL="342900" indent="-342900" defTabSz="914400">
              <a:spcAft>
                <a:spcPts val="1200"/>
              </a:spcAft>
              <a:buSzPct val="75000"/>
              <a:buFont typeface="Marlett" pitchFamily="2" charset="2"/>
              <a:buChar char="4"/>
            </a:pPr>
            <a:r>
              <a:rPr lang="de-DE" sz="2000" dirty="0"/>
              <a:t>Fraunhofer ISE: „Agri-Photovoltaik bedeutet kombinierte Nutzung einer Fläche für die landwirtschaftliche </a:t>
            </a:r>
            <a:r>
              <a:rPr lang="de-DE" sz="2000" b="1" dirty="0"/>
              <a:t>Pflanzenproduktion</a:t>
            </a:r>
            <a:r>
              <a:rPr lang="de-DE" sz="2000" dirty="0"/>
              <a:t> (Photosynthese) und die </a:t>
            </a:r>
            <a:r>
              <a:rPr lang="de-DE" sz="2000" b="1" dirty="0"/>
              <a:t>PV-Stromproduktion</a:t>
            </a:r>
            <a:r>
              <a:rPr lang="de-DE" sz="2000" dirty="0"/>
              <a:t> (Photovoltaik).“</a:t>
            </a:r>
          </a:p>
          <a:p>
            <a:pPr marL="342900" indent="-342900" defTabSz="914400">
              <a:spcAft>
                <a:spcPts val="1200"/>
              </a:spcAft>
              <a:buSzPct val="75000"/>
              <a:buFont typeface="Marlett" pitchFamily="2" charset="2"/>
              <a:buChar char="4"/>
            </a:pPr>
            <a:r>
              <a:rPr lang="de-DE" sz="2000" b="1" dirty="0">
                <a:cs typeface="Times New Roman" panose="02020603050405020304" pitchFamily="18" charset="0"/>
              </a:rPr>
              <a:t>Vornormen</a:t>
            </a:r>
          </a:p>
          <a:p>
            <a:pPr marL="712788" lvl="1" indent="-355600" defTabSz="914400">
              <a:spcAft>
                <a:spcPts val="12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de-DE" sz="2000" b="1" dirty="0">
                <a:solidFill>
                  <a:srgbClr val="7DE14C"/>
                </a:solidFill>
                <a:cs typeface="Times New Roman" panose="02020603050405020304" pitchFamily="18" charset="0"/>
              </a:rPr>
              <a:t>DIN SPEC 91434  </a:t>
            </a:r>
            <a:r>
              <a:rPr lang="de-DE" sz="2000" dirty="0">
                <a:latin typeface="Corbel" panose="020B0503020204020204" pitchFamily="34" charset="0"/>
              </a:rPr>
              <a:t>(Veröffentlichung 16. April 2021): Landwirtschaftliche Hauptnutzung der Fläche muss sichergestellt werden. </a:t>
            </a:r>
          </a:p>
          <a:p>
            <a:pPr marL="712788" lvl="1" indent="-355600" defTabSz="914400">
              <a:spcAft>
                <a:spcPts val="12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de-DE" sz="2000" b="1" dirty="0"/>
              <a:t>DIN SPEC 91492 </a:t>
            </a:r>
            <a:r>
              <a:rPr lang="de-DE" sz="2000" dirty="0"/>
              <a:t>(Veröffentlichung Mai 2024): Speziell für Tierhaltung</a:t>
            </a:r>
          </a:p>
          <a:p>
            <a:pPr marL="712788" lvl="1" indent="-355600" defTabSz="914400">
              <a:spcAft>
                <a:spcPts val="12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de-DE" sz="2000" b="1" dirty="0"/>
              <a:t>Aufpassen: </a:t>
            </a:r>
            <a:r>
              <a:rPr lang="de-DE" sz="2000" dirty="0"/>
              <a:t>Nicht „automatisch“ rechtsverbindlich! </a:t>
            </a:r>
          </a:p>
          <a:p>
            <a:pPr marL="712788" lvl="1" indent="-355600" defTabSz="914400">
              <a:spcAft>
                <a:spcPts val="12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de-DE" sz="2000" b="1" dirty="0"/>
              <a:t>Aber: </a:t>
            </a:r>
            <a:r>
              <a:rPr lang="de-DE" sz="2000" dirty="0"/>
              <a:t>Gesetzgeber verweist teilweise auf </a:t>
            </a:r>
            <a:r>
              <a:rPr lang="de-DE" sz="2000" b="1" dirty="0">
                <a:solidFill>
                  <a:srgbClr val="7DE14C"/>
                </a:solidFill>
                <a:cs typeface="Times New Roman" panose="02020603050405020304" pitchFamily="18" charset="0"/>
              </a:rPr>
              <a:t>DIN SPEC 91434 </a:t>
            </a:r>
            <a:r>
              <a:rPr lang="de-DE" sz="2000" dirty="0"/>
              <a:t>und macht </a:t>
            </a:r>
            <a:r>
              <a:rPr lang="de-DE" sz="2000" b="1" dirty="0">
                <a:solidFill>
                  <a:srgbClr val="7DE14C"/>
                </a:solidFill>
                <a:cs typeface="Times New Roman" panose="02020603050405020304" pitchFamily="18" charset="0"/>
              </a:rPr>
              <a:t>DIN SPEC 91434 </a:t>
            </a:r>
            <a:r>
              <a:rPr lang="de-DE" sz="2000" dirty="0"/>
              <a:t>insoweit rechtsverbindlich</a:t>
            </a:r>
          </a:p>
        </p:txBody>
      </p:sp>
    </p:spTree>
    <p:extLst>
      <p:ext uri="{BB962C8B-B14F-4D97-AF65-F5344CB8AC3E}">
        <p14:creationId xmlns:p14="http://schemas.microsoft.com/office/powerpoint/2010/main" val="195305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FBF5D50A-3A29-CFD6-E1A3-E0120534E7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5478" y="254225"/>
            <a:ext cx="10404475" cy="861774"/>
          </a:xfrm>
        </p:spPr>
        <p:txBody>
          <a:bodyPr>
            <a:spAutoFit/>
          </a:bodyPr>
          <a:lstStyle/>
          <a:p>
            <a:pPr eaLnBrk="1" hangingPunct="1"/>
            <a:br>
              <a:rPr lang="en-US" altLang="de-DE" dirty="0"/>
            </a:br>
            <a:r>
              <a:rPr lang="de-DE" dirty="0"/>
              <a:t>DIN SPEC 91434 (1)</a:t>
            </a:r>
            <a:endParaRPr lang="en-US" altLang="de-DE" dirty="0"/>
          </a:p>
        </p:txBody>
      </p:sp>
      <p:sp>
        <p:nvSpPr>
          <p:cNvPr id="44037" name="Textfeld 1">
            <a:extLst>
              <a:ext uri="{FF2B5EF4-FFF2-40B4-BE49-F238E27FC236}">
                <a16:creationId xmlns:a16="http://schemas.microsoft.com/office/drawing/2014/main" id="{AE506310-9327-CF96-314C-CFD01A2F5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0" y="4168775"/>
            <a:ext cx="12493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200"/>
              </a:spcAft>
              <a:buClr>
                <a:schemeClr val="tx2"/>
              </a:buClr>
              <a:buSzPct val="75000"/>
              <a:buFont typeface="Wingdings 3" panose="05040102010807070707" pitchFamily="18" charset="2"/>
              <a:buChar char="}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Aft>
                <a:spcPts val="600"/>
              </a:spcAft>
              <a:buClr>
                <a:schemeClr val="tx2"/>
              </a:buClr>
              <a:buSzPct val="75000"/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Aft>
                <a:spcPts val="600"/>
              </a:spcAft>
              <a:buClr>
                <a:schemeClr val="tx2"/>
              </a:buClr>
              <a:buSzPct val="75000"/>
              <a:buFont typeface="Corbel" panose="020B0503020204020204" pitchFamily="34" charset="0"/>
              <a:buChar char="»"/>
              <a:defRPr sz="1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Corbel" panose="020B0503020204020204" pitchFamily="34" charset="0"/>
              <a:buChar char="»"/>
              <a:defRPr sz="1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Corbel" panose="020B0503020204020204" pitchFamily="34" charset="0"/>
              <a:buChar char="»"/>
              <a:defRPr sz="1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Corbel" panose="020B0503020204020204" pitchFamily="34" charset="0"/>
              <a:buChar char="»"/>
              <a:defRPr sz="1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Corbel" panose="020B0503020204020204" pitchFamily="34" charset="0"/>
              <a:buChar char="»"/>
              <a:defRPr sz="1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900">
                <a:solidFill>
                  <a:schemeClr val="bg1"/>
                </a:solidFill>
                <a:latin typeface="Frutiger LT Com 55 Roman" pitchFamily="34" charset="0"/>
              </a:rPr>
              <a:t>© Fraunhofer ISE</a:t>
            </a:r>
          </a:p>
        </p:txBody>
      </p:sp>
      <p:graphicFrame>
        <p:nvGraphicFramePr>
          <p:cNvPr id="7" name="Tabelle 3">
            <a:extLst>
              <a:ext uri="{FF2B5EF4-FFF2-40B4-BE49-F238E27FC236}">
                <a16:creationId xmlns:a16="http://schemas.microsoft.com/office/drawing/2014/main" id="{FC883F35-217F-819B-130A-C90B8BE2809A}"/>
              </a:ext>
            </a:extLst>
          </p:cNvPr>
          <p:cNvGraphicFramePr>
            <a:graphicFrameLocks noGrp="1"/>
          </p:cNvGraphicFramePr>
          <p:nvPr/>
        </p:nvGraphicFramePr>
        <p:xfrm>
          <a:off x="398463" y="1803400"/>
          <a:ext cx="5287962" cy="3965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6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484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System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Frutiger LT Com 45 Light" panose="020B0303030504020204" pitchFamily="34" charset="0"/>
                      </a:endParaRPr>
                    </a:p>
                  </a:txBody>
                  <a:tcPr marL="68282" marR="68282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Frutiger LT Com 45 Light" panose="020B0303030504020204" pitchFamily="34" charset="0"/>
                        </a:rPr>
                        <a:t>Art der Benutzung</a:t>
                      </a:r>
                    </a:p>
                  </a:txBody>
                  <a:tcPr marL="68282" marR="68282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Beispiel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Frutiger LT Com 45 Light" panose="020B0303030504020204" pitchFamily="34" charset="0"/>
                      </a:endParaRPr>
                    </a:p>
                  </a:txBody>
                  <a:tcPr marL="68282" marR="68282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023">
                <a:tc rowSpan="4"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Kategorie I: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</a:rPr>
                        <a:t> Höhe &gt; 2,1 m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</a:rPr>
                        <a:t>Bewirtschaftung unter der Anlage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de-DE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de-DE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Kategorie II: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Höhe &lt; 2,1 m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</a:rPr>
                        <a:t>Bewirtschaftung</a:t>
                      </a:r>
                      <a:r>
                        <a:rPr lang="de-DE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zwischen PV-Modulreihen</a:t>
                      </a:r>
                    </a:p>
                  </a:txBody>
                  <a:tcPr marL="68282" marR="68282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</a:rPr>
                        <a:t>Dauerkulturen, mehrjährige Kulturen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Frutiger LT Com 45 Light" panose="020B0303030504020204" pitchFamily="34" charset="0"/>
                      </a:endParaRPr>
                    </a:p>
                  </a:txBody>
                  <a:tcPr marL="68282" marR="68282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</a:rPr>
                        <a:t>Kern-, Steinobst, Beeren, Wein, Hopfen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Frutiger LT Com 45 Light" panose="020B0303030504020204" pitchFamily="34" charset="0"/>
                      </a:endParaRPr>
                    </a:p>
                  </a:txBody>
                  <a:tcPr marL="68282" marR="68282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02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</a:rPr>
                        <a:t>Acker und Gemüseanbau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Frutiger LT Com 45 Light" panose="020B0303030504020204" pitchFamily="34" charset="0"/>
                      </a:endParaRPr>
                    </a:p>
                  </a:txBody>
                  <a:tcPr marL="68282" marR="68282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Frutiger LT Com 45 Light" panose="020B0303030504020204" pitchFamily="34" charset="0"/>
                        </a:rPr>
                        <a:t>Getreide, Kartoffeln, Fruchtfolgen, sowie Gemüsesorten </a:t>
                      </a:r>
                    </a:p>
                  </a:txBody>
                  <a:tcPr marL="68282" marR="68282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02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</a:rPr>
                        <a:t>Dauergrünland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Frutiger LT Com 45 Light" panose="020B0303030504020204" pitchFamily="34" charset="0"/>
                      </a:endParaRPr>
                    </a:p>
                  </a:txBody>
                  <a:tcPr marL="68282" marR="68282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</a:rPr>
                        <a:t>Intensiv oder extensiv Gras und Grünfutterpflanzen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Frutiger LT Com 45 Light" panose="020B0303030504020204" pitchFamily="34" charset="0"/>
                      </a:endParaRPr>
                    </a:p>
                  </a:txBody>
                  <a:tcPr marL="68282" marR="68282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02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</a:rPr>
                        <a:t>Weidehaltung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Frutiger LT Com 45 Light" panose="020B0303030504020204" pitchFamily="34" charset="0"/>
                      </a:endParaRPr>
                    </a:p>
                  </a:txBody>
                  <a:tcPr marL="68282" marR="68282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</a:rPr>
                        <a:t>Weidevieh, Hühner, Schafe, Ziegen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Frutiger LT Com 45 Light" panose="020B0303030504020204" pitchFamily="34" charset="0"/>
                      </a:endParaRPr>
                    </a:p>
                  </a:txBody>
                  <a:tcPr marL="68282" marR="68282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4061" name="Inhaltsplatzhalter 7">
            <a:extLst>
              <a:ext uri="{FF2B5EF4-FFF2-40B4-BE49-F238E27FC236}">
                <a16:creationId xmlns:a16="http://schemas.microsoft.com/office/drawing/2014/main" id="{0781AA1B-23E2-44DB-7D6E-F32A941C7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506413"/>
            <a:ext cx="3262313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2" name="Grafik 7">
            <a:extLst>
              <a:ext uri="{FF2B5EF4-FFF2-40B4-BE49-F238E27FC236}">
                <a16:creationId xmlns:a16="http://schemas.microsoft.com/office/drawing/2014/main" id="{5E10F378-7406-2A2C-CB42-144AFFB1B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2509838"/>
            <a:ext cx="3197225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3" name="Grafik 8">
            <a:extLst>
              <a:ext uri="{FF2B5EF4-FFF2-40B4-BE49-F238E27FC236}">
                <a16:creationId xmlns:a16="http://schemas.microsoft.com/office/drawing/2014/main" id="{27C0483D-B249-0B58-244D-25A6C4FBC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4652963"/>
            <a:ext cx="326072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7368" y="451389"/>
            <a:ext cx="8424862" cy="861774"/>
          </a:xfrm>
          <a:noFill/>
        </p:spPr>
        <p:txBody>
          <a:bodyPr wrap="square">
            <a:spAutoFit/>
          </a:bodyPr>
          <a:lstStyle/>
          <a:p>
            <a:br>
              <a:rPr lang="de-DE" dirty="0"/>
            </a:br>
            <a:r>
              <a:rPr lang="de-DE" dirty="0"/>
              <a:t>DIN SPEC 91434 (2)</a:t>
            </a:r>
            <a:endParaRPr lang="en-US" dirty="0"/>
          </a:p>
        </p:txBody>
      </p:sp>
      <p:sp>
        <p:nvSpPr>
          <p:cNvPr id="13" name="Textfeld 1">
            <a:extLst>
              <a:ext uri="{FF2B5EF4-FFF2-40B4-BE49-F238E27FC236}">
                <a16:creationId xmlns:a16="http://schemas.microsoft.com/office/drawing/2014/main" id="{67E62633-9E3A-48F1-A1BD-CF7454261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877" y="5894992"/>
            <a:ext cx="317842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ct val="4000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tx1"/>
                </a:solidFill>
                <a:latin typeface="Frutiger LT Com 55 Roman" pitchFamily="34" charset="0"/>
              </a:defRPr>
            </a:lvl1pPr>
            <a:lvl2pPr marL="742950" indent="-285750" eaLnBrk="0" hangingPunct="0"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2pPr>
            <a:lvl3pPr marL="11430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3pPr>
            <a:lvl4pPr marL="16002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4pPr>
            <a:lvl5pPr marL="20574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de-DE" altLang="de-DE" sz="900" dirty="0">
                <a:solidFill>
                  <a:schemeClr val="bg1"/>
                </a:solidFill>
              </a:rPr>
              <a:t>Source: REM</a:t>
            </a:r>
          </a:p>
        </p:txBody>
      </p:sp>
      <p:sp>
        <p:nvSpPr>
          <p:cNvPr id="15" name="Textfeld 1">
            <a:extLst>
              <a:ext uri="{FF2B5EF4-FFF2-40B4-BE49-F238E27FC236}">
                <a16:creationId xmlns:a16="http://schemas.microsoft.com/office/drawing/2014/main" id="{F7E3174F-C1C6-48B5-B625-5D5EE8E2C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318" y="4168468"/>
            <a:ext cx="124969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ct val="4000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tx1"/>
                </a:solidFill>
                <a:latin typeface="Frutiger LT Com 55 Roman" pitchFamily="34" charset="0"/>
              </a:defRPr>
            </a:lvl1pPr>
            <a:lvl2pPr marL="742950" indent="-285750" eaLnBrk="0" hangingPunct="0"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2pPr>
            <a:lvl3pPr marL="11430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3pPr>
            <a:lvl4pPr marL="16002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4pPr>
            <a:lvl5pPr marL="20574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de-DE" altLang="de-DE" sz="900" dirty="0">
                <a:solidFill>
                  <a:schemeClr val="bg1"/>
                </a:solidFill>
              </a:rPr>
              <a:t>© Fraunhofer ISE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6FE2941-5552-4916-8167-1F7CBAABF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12" y="1728554"/>
            <a:ext cx="10369152" cy="369331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defTabSz="914400">
              <a:spcAft>
                <a:spcPts val="1200"/>
              </a:spcAft>
              <a:buSzPct val="75000"/>
              <a:buFont typeface="Marlett" pitchFamily="2" charset="2"/>
              <a:buChar char="4"/>
            </a:pPr>
            <a:r>
              <a:rPr lang="de-DE" sz="2000" b="1" dirty="0">
                <a:latin typeface="Corbel" panose="020B0503020204020204" pitchFamily="34" charset="0"/>
              </a:rPr>
              <a:t>Kernanforderungen und Kriterien</a:t>
            </a:r>
          </a:p>
          <a:p>
            <a:pPr marL="712788" lvl="1" indent="-355600" defTabSz="914400">
              <a:spcAft>
                <a:spcPts val="12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de-DE" sz="2000" dirty="0">
                <a:latin typeface="Corbel" panose="020B0503020204020204" pitchFamily="34" charset="0"/>
              </a:rPr>
              <a:t>Landwirtschaftlicher Ertrag </a:t>
            </a:r>
            <a:r>
              <a:rPr lang="de-DE" sz="2000" b="1" dirty="0">
                <a:latin typeface="Corbel" panose="020B0503020204020204" pitchFamily="34" charset="0"/>
              </a:rPr>
              <a:t>mindestens 66% zum Referenzertrag </a:t>
            </a:r>
          </a:p>
          <a:p>
            <a:pPr marL="712788" lvl="1" indent="-355600" defTabSz="914400">
              <a:spcAft>
                <a:spcPts val="12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de-DE" sz="2000" b="1" dirty="0"/>
              <a:t>Landwirtschaftliche Nutzbarkeit </a:t>
            </a:r>
            <a:r>
              <a:rPr lang="de-DE" sz="2000" dirty="0"/>
              <a:t>der Fläche muss gewährleistet sein (landwirtschaftliches Nutzungskonzept)</a:t>
            </a:r>
          </a:p>
          <a:p>
            <a:pPr marL="712788" lvl="1" indent="-355600" defTabSz="914400">
              <a:spcAft>
                <a:spcPts val="12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de-DE" sz="2000" b="1" dirty="0"/>
              <a:t>Flächenverlust</a:t>
            </a:r>
            <a:r>
              <a:rPr lang="de-DE" sz="2000" dirty="0"/>
              <a:t> durch Installation der Anlage </a:t>
            </a:r>
            <a:r>
              <a:rPr lang="de-DE" sz="2000" b="1" dirty="0"/>
              <a:t>maximal 10% </a:t>
            </a:r>
            <a:r>
              <a:rPr lang="de-DE" sz="2000" dirty="0"/>
              <a:t>(Kategorie I) bzw. </a:t>
            </a:r>
            <a:r>
              <a:rPr lang="de-DE" sz="2000" b="1" dirty="0"/>
              <a:t>15%</a:t>
            </a:r>
            <a:r>
              <a:rPr lang="de-DE" sz="2000" dirty="0"/>
              <a:t> (Kategorie II)</a:t>
            </a:r>
          </a:p>
          <a:p>
            <a:pPr marL="712788" lvl="1" indent="-355600" defTabSz="914400">
              <a:spcAft>
                <a:spcPts val="12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de-DE" sz="2000" b="1" dirty="0"/>
              <a:t>Angepasst </a:t>
            </a:r>
            <a:r>
              <a:rPr lang="de-DE" sz="2000" dirty="0"/>
              <a:t>an landwirtschaftliche Bedürfnisse</a:t>
            </a:r>
          </a:p>
          <a:p>
            <a:pPr marL="1072788" lvl="2" indent="-355600" defTabSz="914400">
              <a:spcAft>
                <a:spcPts val="12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de-DE" sz="2000" dirty="0"/>
              <a:t>Angemessene </a:t>
            </a:r>
            <a:r>
              <a:rPr lang="de-DE" sz="2000" b="1" dirty="0"/>
              <a:t>Lichtverfügbarkeit und -homogenität </a:t>
            </a:r>
            <a:r>
              <a:rPr lang="de-DE" sz="2000" dirty="0"/>
              <a:t>sowie Wasserverfügbarkeit</a:t>
            </a:r>
          </a:p>
          <a:p>
            <a:pPr marL="1072788" lvl="2" indent="-355600" defTabSz="914400">
              <a:spcAft>
                <a:spcPts val="12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de-DE" sz="2000" b="1" dirty="0"/>
              <a:t>Bodenerosion und -schäden vermeiden </a:t>
            </a:r>
            <a:r>
              <a:rPr lang="de-DE" sz="2000" dirty="0"/>
              <a:t>(Aufbau, Verankerung, Wassermanagement)</a:t>
            </a:r>
          </a:p>
        </p:txBody>
      </p:sp>
    </p:spTree>
    <p:extLst>
      <p:ext uri="{BB962C8B-B14F-4D97-AF65-F5344CB8AC3E}">
        <p14:creationId xmlns:p14="http://schemas.microsoft.com/office/powerpoint/2010/main" val="273934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cd991bf-f022-4378-96e7-2c338aeb3f5a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BH-Präsentationsvorlage">
  <a:themeElements>
    <a:clrScheme name="BBH_Gruppe">
      <a:dk1>
        <a:srgbClr val="000000"/>
      </a:dk1>
      <a:lt1>
        <a:srgbClr val="FFFFFF"/>
      </a:lt1>
      <a:dk2>
        <a:srgbClr val="DC0C23"/>
      </a:dk2>
      <a:lt2>
        <a:srgbClr val="F3F0E7"/>
      </a:lt2>
      <a:accent1>
        <a:srgbClr val="5F5E5E"/>
      </a:accent1>
      <a:accent2>
        <a:srgbClr val="518E9F"/>
      </a:accent2>
      <a:accent3>
        <a:srgbClr val="A08269"/>
      </a:accent3>
      <a:accent4>
        <a:srgbClr val="00374B"/>
      </a:accent4>
      <a:accent5>
        <a:srgbClr val="9B0028"/>
      </a:accent5>
      <a:accent6>
        <a:srgbClr val="E6F0F7"/>
      </a:accent6>
      <a:hlink>
        <a:srgbClr val="DC0C23"/>
      </a:hlink>
      <a:folHlink>
        <a:srgbClr val="518E9F"/>
      </a:folHlink>
    </a:clrScheme>
    <a:fontScheme name="BBH-Gruppe">
      <a:majorFont>
        <a:latin typeface="Cambria"/>
        <a:ea typeface=""/>
        <a:cs typeface=""/>
      </a:majorFont>
      <a:minorFont>
        <a:latin typeface="Corbe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9525">
          <a:solidFill>
            <a:schemeClr val="accent2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BBH-Gruppe">
        <a:dk1>
          <a:srgbClr val="000000"/>
        </a:dk1>
        <a:lt1>
          <a:srgbClr val="FFFFFF"/>
        </a:lt1>
        <a:dk2>
          <a:srgbClr val="DC0C23"/>
        </a:dk2>
        <a:lt2>
          <a:srgbClr val="F4F2E8"/>
        </a:lt2>
        <a:accent1>
          <a:srgbClr val="5F5E5E"/>
        </a:accent1>
        <a:accent2>
          <a:srgbClr val="BFBEBE"/>
        </a:accent2>
        <a:accent3>
          <a:srgbClr val="2F2F2F"/>
        </a:accent3>
        <a:accent4>
          <a:srgbClr val="979797"/>
        </a:accent4>
        <a:accent5>
          <a:srgbClr val="518E9F"/>
        </a:accent5>
        <a:accent6>
          <a:srgbClr val="E6F0F7"/>
        </a:accent6>
        <a:hlink>
          <a:srgbClr val="518E9F"/>
        </a:hlink>
        <a:folHlink>
          <a:srgbClr val="518E9F"/>
        </a:folHlink>
      </a:clrScheme>
    </a:extraClrScheme>
  </a:extraClrSchemeLst>
  <a:custClrLst>
    <a:custClr name="Signal Orange-Rot">
      <a:srgbClr val="F5644B"/>
    </a:custClr>
    <a:custClr name="Signal Gelb">
      <a:srgbClr val="D2B900"/>
    </a:custClr>
    <a:custClr name="Signal Grün">
      <a:srgbClr val="007D55"/>
    </a:custClr>
    <a:custClr name="#">
      <a:srgbClr val="FFFFFF"/>
    </a:custClr>
    <a:custClr name="#">
      <a:srgbClr val="FFFFFF"/>
    </a:custClr>
    <a:custClr name="#">
      <a:srgbClr val="FFFFFF"/>
    </a:custClr>
    <a:custClr name="#">
      <a:srgbClr val="FFFFFF"/>
    </a:custClr>
    <a:custClr name="#">
      <a:srgbClr val="FFFFFF"/>
    </a:custClr>
    <a:custClr name="#">
      <a:srgbClr val="FFFFFF"/>
    </a:custClr>
    <a:custClr name="#">
      <a:srgbClr val="FFFFFF"/>
    </a:custClr>
    <a:custClr name="80%">
      <a:srgbClr val="F5826E"/>
    </a:custClr>
    <a:custClr name="80%">
      <a:srgbClr val="DCC832"/>
    </a:custClr>
    <a:custClr name="80%">
      <a:srgbClr val="329678"/>
    </a:custClr>
    <a:custClr name="#">
      <a:srgbClr val="FFFFFF"/>
    </a:custClr>
    <a:custClr name="#">
      <a:srgbClr val="FFFFFF"/>
    </a:custClr>
    <a:custClr name="#">
      <a:srgbClr val="FFFFFF"/>
    </a:custClr>
    <a:custClr name="#">
      <a:srgbClr val="FFFFFF"/>
    </a:custClr>
    <a:custClr name="#">
      <a:srgbClr val="FFFFFF"/>
    </a:custClr>
    <a:custClr name="#">
      <a:srgbClr val="FFFFFF"/>
    </a:custClr>
    <a:custClr name="#">
      <a:srgbClr val="FFFFFF"/>
    </a:custClr>
    <a:custClr name="40%">
      <a:srgbClr val="FABEB4"/>
    </a:custClr>
    <a:custClr name="40%">
      <a:srgbClr val="F0E69B"/>
    </a:custClr>
    <a:custClr name="40%">
      <a:srgbClr val="96CDBE"/>
    </a:custClr>
    <a:custClr name="#">
      <a:srgbClr val="FFFFFF"/>
    </a:custClr>
    <a:custClr name="#">
      <a:srgbClr val="FFFFFF"/>
    </a:custClr>
    <a:custClr name="#">
      <a:srgbClr val="FFFFFF"/>
    </a:custClr>
    <a:custClr name="#">
      <a:srgbClr val="FFFFFF"/>
    </a:custClr>
    <a:custClr name="#">
      <a:srgbClr val="FFFFFF"/>
    </a:custClr>
    <a:custClr name="#">
      <a:srgbClr val="FFFFFF"/>
    </a:custClr>
    <a:custClr name="#">
      <a:srgbClr val="FFFFFF"/>
    </a:custClr>
    <a:custClr name="20%">
      <a:srgbClr val="FAE1DC"/>
    </a:custClr>
    <a:custClr name="20%">
      <a:srgbClr val="F5F0CD"/>
    </a:custClr>
    <a:custClr name="20%">
      <a:srgbClr val="CDE6DC"/>
    </a:custClr>
    <a:custClr name="#">
      <a:srgbClr val="FFFFFF"/>
    </a:custClr>
    <a:custClr name="#">
      <a:srgbClr val="FFFFFF"/>
    </a:custClr>
    <a:custClr name="#">
      <a:srgbClr val="FFFFFF"/>
    </a:custClr>
    <a:custClr name="#">
      <a:srgbClr val="FFFFFF"/>
    </a:custClr>
    <a:custClr name="#">
      <a:srgbClr val="FFFFFF"/>
    </a:custClr>
    <a:custClr name="#">
      <a:srgbClr val="FFFFFF"/>
    </a:custClr>
    <a:custClr name="#">
      <a:srgbClr val="FFFFFF"/>
    </a:custClr>
  </a:custClrLst>
  <a:extLst>
    <a:ext uri="{05A4C25C-085E-4340-85A3-A5531E510DB2}">
      <thm15:themeFamily xmlns:thm15="http://schemas.microsoft.com/office/thememl/2012/main" name="Präsentation2" id="{50CE4397-A932-4CD0-B650-50732E44D5F4}" vid="{E02CA537-FED7-4526-8D49-FB5FF5F0A2EC}"/>
    </a:ext>
  </a:extLst>
</a:theme>
</file>

<file path=ppt/theme/theme2.xml><?xml version="1.0" encoding="utf-8"?>
<a:theme xmlns:a="http://schemas.openxmlformats.org/drawingml/2006/main" name="Larissa">
  <a:themeElements>
    <a:clrScheme name="BBH">
      <a:dk1>
        <a:srgbClr val="000000"/>
      </a:dk1>
      <a:lt1>
        <a:srgbClr val="FFFFFF"/>
      </a:lt1>
      <a:dk2>
        <a:srgbClr val="DC0C23"/>
      </a:dk2>
      <a:lt2>
        <a:srgbClr val="E6F0F7"/>
      </a:lt2>
      <a:accent1>
        <a:srgbClr val="DC0C23"/>
      </a:accent1>
      <a:accent2>
        <a:srgbClr val="E9E5D7"/>
      </a:accent2>
      <a:accent3>
        <a:srgbClr val="518E9F"/>
      </a:accent3>
      <a:accent4>
        <a:srgbClr val="5F5E5E"/>
      </a:accent4>
      <a:accent5>
        <a:srgbClr val="518E9F"/>
      </a:accent5>
      <a:accent6>
        <a:srgbClr val="E6F0F7"/>
      </a:accent6>
      <a:hlink>
        <a:srgbClr val="7030A0"/>
      </a:hlink>
      <a:folHlink>
        <a:srgbClr val="7030A0"/>
      </a:folHlink>
    </a:clrScheme>
    <a:fontScheme name="BBH">
      <a:majorFont>
        <a:latin typeface="Cambria"/>
        <a:ea typeface=""/>
        <a:cs typeface=""/>
      </a:majorFont>
      <a:minorFont>
        <a:latin typeface="Corbe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BH">
      <a:dk1>
        <a:srgbClr val="000000"/>
      </a:dk1>
      <a:lt1>
        <a:srgbClr val="FFFFFF"/>
      </a:lt1>
      <a:dk2>
        <a:srgbClr val="DC0C23"/>
      </a:dk2>
      <a:lt2>
        <a:srgbClr val="E6F0F7"/>
      </a:lt2>
      <a:accent1>
        <a:srgbClr val="DC0C23"/>
      </a:accent1>
      <a:accent2>
        <a:srgbClr val="E9E5D7"/>
      </a:accent2>
      <a:accent3>
        <a:srgbClr val="518E9F"/>
      </a:accent3>
      <a:accent4>
        <a:srgbClr val="5F5E5E"/>
      </a:accent4>
      <a:accent5>
        <a:srgbClr val="518E9F"/>
      </a:accent5>
      <a:accent6>
        <a:srgbClr val="E6F0F7"/>
      </a:accent6>
      <a:hlink>
        <a:srgbClr val="7030A0"/>
      </a:hlink>
      <a:folHlink>
        <a:srgbClr val="7030A0"/>
      </a:folHlink>
    </a:clrScheme>
    <a:fontScheme name="BBH">
      <a:majorFont>
        <a:latin typeface="Cambria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BBH-Präsentationsvorlage</Template>
  <TotalTime>0</TotalTime>
  <Words>3466</Words>
  <Application>Microsoft Office PowerPoint</Application>
  <PresentationFormat>Breitbild</PresentationFormat>
  <Paragraphs>372</Paragraphs>
  <Slides>44</Slides>
  <Notes>21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58" baseType="lpstr">
      <vt:lpstr>MS PGothic</vt:lpstr>
      <vt:lpstr>Arial</vt:lpstr>
      <vt:lpstr>Calibri</vt:lpstr>
      <vt:lpstr>Cambria</vt:lpstr>
      <vt:lpstr>Corbel</vt:lpstr>
      <vt:lpstr>CorpoS</vt:lpstr>
      <vt:lpstr>Frutiger LT Com 55 Roman</vt:lpstr>
      <vt:lpstr>Marlett</vt:lpstr>
      <vt:lpstr>Symbol</vt:lpstr>
      <vt:lpstr>Times New Roman</vt:lpstr>
      <vt:lpstr>Wingdings</vt:lpstr>
      <vt:lpstr>Wingdings 3</vt:lpstr>
      <vt:lpstr>BBH-Präsentationsvorlage</vt:lpstr>
      <vt:lpstr>think-cell Folie</vt:lpstr>
      <vt:lpstr>Der Rahmenbedingungen für Agri-PV: Das kleine 1x1</vt:lpstr>
      <vt:lpstr>Kurzprofil BBH-Gruppe</vt:lpstr>
      <vt:lpstr>Kurzprofil BBH</vt:lpstr>
      <vt:lpstr>Jens Vollprecht</vt:lpstr>
      <vt:lpstr>Agenda</vt:lpstr>
      <vt:lpstr>Agenda</vt:lpstr>
      <vt:lpstr>Was ist „Agri-PV“?</vt:lpstr>
      <vt:lpstr> DIN SPEC 91434 (1)</vt:lpstr>
      <vt:lpstr> DIN SPEC 91434 (2)</vt:lpstr>
      <vt:lpstr>Agenda</vt:lpstr>
      <vt:lpstr>EEG im Überblick</vt:lpstr>
      <vt:lpstr>Überblick zur Bestimmung des Netzverknüpfungspunktes</vt:lpstr>
      <vt:lpstr>Netzausbaupflicht (1)</vt:lpstr>
      <vt:lpstr>Netzausbaupflicht (2)</vt:lpstr>
      <vt:lpstr> Kostentragung beim Netzanschluss</vt:lpstr>
      <vt:lpstr>Gesetzlicher Netzverknüpfungspunkt nach § 8 Abs. 1 EEG</vt:lpstr>
      <vt:lpstr> Überblick zum Verfahren nach § 8 Abs. 5, 6 EEG</vt:lpstr>
      <vt:lpstr>Anlagenbegriff</vt:lpstr>
      <vt:lpstr> Anlagenzusammenfassung nach  § 24 Abs. 1 S. 1 EEG</vt:lpstr>
      <vt:lpstr>Anlagenzusammenfassung nach § 24 Abs. 2 EEG</vt:lpstr>
      <vt:lpstr>Geförderte Direktvermarktung: Ermittlung der Marktprämie</vt:lpstr>
      <vt:lpstr>Neuregelungen zur Ausschreibungspflicht  (§ 22 EEG)</vt:lpstr>
      <vt:lpstr> Grundlegende Funktionsweise von Ausschreibungen </vt:lpstr>
      <vt:lpstr>Höchstwert für Ausschreibungen in 2025</vt:lpstr>
      <vt:lpstr>Besondere Solaranlagen (1)</vt:lpstr>
      <vt:lpstr>Besondere Solaranlagen (2)</vt:lpstr>
      <vt:lpstr>Besondere Solaranlagen (3)</vt:lpstr>
      <vt:lpstr>Besondere Solaranlagen (4)</vt:lpstr>
      <vt:lpstr>Besondere Solaranlagen (5)</vt:lpstr>
      <vt:lpstr>Und zuletzt: Zahlreiche Änderungen stehen unter beihilferechtlichem Genehmigungsvorbehalt!</vt:lpstr>
      <vt:lpstr>Agenda</vt:lpstr>
      <vt:lpstr>BauGB (1) </vt:lpstr>
      <vt:lpstr>BauGB (2)</vt:lpstr>
      <vt:lpstr>BauGB (3)</vt:lpstr>
      <vt:lpstr>BauGB (4)</vt:lpstr>
      <vt:lpstr>BauGB (5)</vt:lpstr>
      <vt:lpstr>Agenda</vt:lpstr>
      <vt:lpstr>Steuerrecht (1)</vt:lpstr>
      <vt:lpstr>Steuerrecht (2)</vt:lpstr>
      <vt:lpstr>Steuerrecht (3)</vt:lpstr>
      <vt:lpstr>Agenda</vt:lpstr>
      <vt:lpstr>EU-Agrarbeihilfen: GAPDZV (1)</vt:lpstr>
      <vt:lpstr>EU-Agrarbeihilfen: GAPDZV (2)</vt:lpstr>
      <vt:lpstr>PowerPoint-Präsentation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 Titel mit ein bis zwei Zeilen</dc:title>
  <dc:creator>Oske, Melanie</dc:creator>
  <dc:description>Optimiert für Office 2016</dc:description>
  <cp:lastModifiedBy>Vollprecht, Jens</cp:lastModifiedBy>
  <cp:revision>53</cp:revision>
  <cp:lastPrinted>2014-05-06T07:38:52Z</cp:lastPrinted>
  <dcterms:created xsi:type="dcterms:W3CDTF">2023-11-27T12:01:30Z</dcterms:created>
  <dcterms:modified xsi:type="dcterms:W3CDTF">2025-02-19T15:03:17Z</dcterms:modified>
  <cp:category/>
  <cp:contentStatus>FREIGEGEBENE ARBEITSVERSION</cp:contentStatus>
</cp:coreProperties>
</file>